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60.xml" ContentType="application/vnd.openxmlformats-officedocument.presentationml.slide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5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7.xml.rels" ContentType="application/vnd.openxmlformats-package.relationships+xml"/>
  <Override PartName="/ppt/slides/_rels/slide6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3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52.xml.rels" ContentType="application/vnd.openxmlformats-package.relationships+xml"/>
  <Override PartName="/ppt/slides/_rels/slide59.xml.rels" ContentType="application/vnd.openxmlformats-package.relationships+xml"/>
  <Override PartName="/ppt/slides/_rels/slide3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56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2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49.xml" ContentType="application/vnd.openxmlformats-officedocument.presentationml.slide+xml"/>
  <Override PartName="/ppt/slides/slide15.xml" ContentType="application/vnd.openxmlformats-officedocument.presentationml.slide+xml"/>
  <Override PartName="/ppt/slides/slide48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47.png" ContentType="image/png"/>
  <Override PartName="/ppt/media/image77.tif" ContentType="image/tiff"/>
  <Override PartName="/ppt/media/image43.jpeg" ContentType="image/jpeg"/>
  <Override PartName="/ppt/media/image42.jpeg" ContentType="image/jpeg"/>
  <Override PartName="/ppt/media/image41.jpeg" ContentType="image/jpeg"/>
  <Override PartName="/ppt/media/image4.png" ContentType="image/png"/>
  <Override PartName="/ppt/media/image54.png" ContentType="image/png"/>
  <Override PartName="/ppt/media/image37.tif" ContentType="image/tiff"/>
  <Override PartName="/ppt/media/image36.png" ContentType="image/png"/>
  <Override PartName="/ppt/media/image46.gif" ContentType="image/gif"/>
  <Override PartName="/ppt/media/image65.png" ContentType="image/png"/>
  <Override PartName="/ppt/media/image35.png" ContentType="image/png"/>
  <Override PartName="/ppt/media/media80.mov" ContentType="video/quicktime"/>
  <Override PartName="/ppt/media/image32.png" ContentType="image/png"/>
  <Override PartName="/ppt/media/media31.mov" ContentType="video/quicktime"/>
  <Override PartName="/ppt/media/image38.jpeg" ContentType="image/jpeg"/>
  <Override PartName="/ppt/media/image29.png" ContentType="image/png"/>
  <Override PartName="/ppt/media/image28.png" ContentType="image/png"/>
  <Override PartName="/ppt/media/image34.png" ContentType="image/png"/>
  <Override PartName="/ppt/media/media26.mov" ContentType="video/quicktime"/>
  <Override PartName="/ppt/media/media11.mp4" ContentType="video/mp4"/>
  <Override PartName="/ppt/media/media44.mov" ContentType="video/quicktime"/>
  <Override PartName="/ppt/media/image12.png" ContentType="image/png"/>
  <Override PartName="/ppt/media/image27.png" ContentType="image/png"/>
  <Override PartName="/ppt/media/media7.mp4" ContentType="video/mp4"/>
  <Override PartName="/ppt/media/image84.png" ContentType="image/png"/>
  <Override PartName="/ppt/media/image45.png" ContentType="image/png"/>
  <Override PartName="/ppt/media/media9.mov" ContentType="video/quicktime"/>
  <Override PartName="/ppt/media/image51.png" ContentType="image/png"/>
  <Override PartName="/ppt/media/image10.png" ContentType="image/png"/>
  <Override PartName="/ppt/media/image40.tif" ContentType="image/tiff"/>
  <Override PartName="/ppt/media/image69.png" ContentType="image/png"/>
  <Override PartName="/ppt/media/image2.png" ContentType="image/png"/>
  <Override PartName="/ppt/media/image52.png" ContentType="image/png"/>
  <Override PartName="/ppt/media/image82.tif" ContentType="image/tiff"/>
  <Override PartName="/ppt/media/image22.png" ContentType="image/png"/>
  <Override PartName="/ppt/media/image19.jpeg" ContentType="image/jpeg"/>
  <Override PartName="/ppt/media/image73.png" ContentType="image/png"/>
  <Override PartName="/ppt/media/image20.jpeg" ContentType="image/jpeg"/>
  <Override PartName="/ppt/media/media78.mov" ContentType="video/quicktime"/>
  <Override PartName="/ppt/media/image6.png" ContentType="image/png"/>
  <Override PartName="/ppt/media/image56.png" ContentType="image/png"/>
  <Override PartName="/ppt/media/image21.png" ContentType="image/png"/>
  <Override PartName="/ppt/media/image1.tif" ContentType="image/tiff"/>
  <Override PartName="/ppt/media/image8.png" ContentType="image/png"/>
  <Override PartName="/ppt/media/image58.png" ContentType="image/png"/>
  <Override PartName="/ppt/media/image23.png" ContentType="image/png"/>
  <Override PartName="/ppt/media/image3.tif" ContentType="image/tiff"/>
  <Override PartName="/ppt/media/image59.png" ContentType="image/png"/>
  <Override PartName="/ppt/media/media71.mov" ContentType="video/quicktime"/>
  <Override PartName="/ppt/media/image62.png" ContentType="image/png"/>
  <Override PartName="/ppt/media/image64.png" ContentType="image/png"/>
  <Override PartName="/ppt/media/image67.png" ContentType="image/png"/>
  <Override PartName="/ppt/media/image14.png" ContentType="image/png"/>
  <Override PartName="/ppt/media/image68.tif" ContentType="image/tiff"/>
  <Override PartName="/ppt/media/image72.png" ContentType="image/png"/>
  <Override PartName="/ppt/media/image39.png" ContentType="image/png"/>
  <Override PartName="/ppt/media/image75.png" ContentType="image/png"/>
  <Override PartName="/ppt/media/image70.png" ContentType="image/png"/>
  <Override PartName="/ppt/media/image61.png" ContentType="image/png"/>
  <Override PartName="/ppt/media/media89.mp4" ContentType="video/mp4"/>
  <Override PartName="/ppt/media/image95.png" ContentType="image/png"/>
  <Override PartName="/ppt/media/image88.png" ContentType="image/png"/>
  <Override PartName="/ppt/media/image85.png" ContentType="image/png"/>
  <Override PartName="/ppt/media/image60.png" ContentType="image/png"/>
  <Override PartName="/ppt/media/image94.png" ContentType="image/png"/>
  <Override PartName="/ppt/media/media33.mov" ContentType="video/quicktime"/>
  <Override PartName="/ppt/media/image79.png" ContentType="image/png"/>
  <Override PartName="/ppt/media/image87.png" ContentType="image/png"/>
  <Override PartName="/ppt/media/image55.tif" ContentType="image/tiff"/>
  <Override PartName="/ppt/media/image86.png" ContentType="image/png"/>
  <Override PartName="/ppt/media/image66.png" ContentType="image/png"/>
  <Override PartName="/ppt/media/image13.png" ContentType="image/png"/>
  <Override PartName="/ppt/media/image16.jpeg" ContentType="image/jpeg"/>
  <Override PartName="/ppt/media/image24.gif" ContentType="image/gif"/>
  <Override PartName="/ppt/media/image81.png" ContentType="image/png"/>
  <Override PartName="/ppt/media/media93.mov" ContentType="video/quicktime"/>
  <Override PartName="/ppt/media/image48.png" ContentType="image/png"/>
  <Override PartName="/ppt/media/image91.png" ContentType="image/png"/>
  <Override PartName="/ppt/media/image76.png" ContentType="image/png"/>
  <Override PartName="/ppt/media/image57.png" ContentType="image/png"/>
  <Override PartName="/ppt/media/image83.tif" ContentType="image/tiff"/>
  <Override PartName="/ppt/media/image53.png" ContentType="image/png"/>
  <Override PartName="/ppt/media/image25.gif" ContentType="image/gif"/>
  <Override PartName="/ppt/media/image74.tif" ContentType="image/tiff"/>
  <Override PartName="/ppt/media/image50.png" ContentType="image/png"/>
  <Override PartName="/ppt/media/image92.png" ContentType="image/png"/>
  <Override PartName="/ppt/media/image17.png" ContentType="image/png"/>
  <Override PartName="/ppt/media/image49.png" ContentType="image/png"/>
  <Override PartName="/ppt/media/image63.png" ContentType="image/png"/>
  <Override PartName="/ppt/media/image18.tif" ContentType="image/tiff"/>
  <Override PartName="/ppt/media/image30.png" ContentType="image/png"/>
  <Override PartName="/ppt/media/image90.png" ContentType="image/png"/>
  <Override PartName="/ppt/media/image15.png" ContentType="image/png"/>
  <Override PartName="/ppt/media/image5.png" ContentType="image/png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_rels/slideLayout1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slide" Target="slides/slide56.xml"/><Relationship Id="rId70" Type="http://schemas.openxmlformats.org/officeDocument/2006/relationships/slide" Target="slides/slide57.xml"/><Relationship Id="rId71" Type="http://schemas.openxmlformats.org/officeDocument/2006/relationships/slide" Target="slides/slide58.xml"/><Relationship Id="rId72" Type="http://schemas.openxmlformats.org/officeDocument/2006/relationships/slide" Target="slides/slide59.xml"/><Relationship Id="rId73" Type="http://schemas.openxmlformats.org/officeDocument/2006/relationships/slide" Target="slides/slide6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5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6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7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0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6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07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0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5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6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7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85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86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87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88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1219176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06440" y="5095800"/>
            <a:ext cx="121917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653520" y="190512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0644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6653520" y="5095800"/>
            <a:ext cx="594936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452844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 type="body"/>
          </p:nvPr>
        </p:nvSpPr>
        <p:spPr>
          <a:xfrm>
            <a:off x="8650800" y="190512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4" name="PlaceHolder 5"/>
          <p:cNvSpPr>
            <a:spLocks noGrp="1"/>
          </p:cNvSpPr>
          <p:nvPr>
            <p:ph type="body"/>
          </p:nvPr>
        </p:nvSpPr>
        <p:spPr>
          <a:xfrm>
            <a:off x="406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5" name="PlaceHolder 6"/>
          <p:cNvSpPr>
            <a:spLocks noGrp="1"/>
          </p:cNvSpPr>
          <p:nvPr>
            <p:ph type="body"/>
          </p:nvPr>
        </p:nvSpPr>
        <p:spPr>
          <a:xfrm>
            <a:off x="452844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6" name="PlaceHolder 7"/>
          <p:cNvSpPr>
            <a:spLocks noGrp="1"/>
          </p:cNvSpPr>
          <p:nvPr>
            <p:ph type="body"/>
          </p:nvPr>
        </p:nvSpPr>
        <p:spPr>
          <a:xfrm>
            <a:off x="8650800" y="5095800"/>
            <a:ext cx="3925440" cy="2913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-914400" y="-12600"/>
            <a:ext cx="1481436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 rot="10800000">
            <a:off x="406440" y="6140520"/>
            <a:ext cx="12191760" cy="360"/>
          </a:xfrm>
          <a:prstGeom prst="rect">
            <a:avLst/>
          </a:prstGeom>
        </p:spPr>
        <p:txBody>
          <a:bodyPr lIns="50760" rIns="50760" tIns="50760" bIns="50760"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06440" y="6426360"/>
            <a:ext cx="12191760" cy="27046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17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06440" y="4267080"/>
            <a:ext cx="12191760" cy="180288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One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Two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Three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Four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Five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219428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PlaceHolder 2"/>
          <p:cNvSpPr>
            <a:spLocks noGrp="1"/>
          </p:cNvSpPr>
          <p:nvPr>
            <p:ph type="title"/>
          </p:nvPr>
        </p:nvSpPr>
        <p:spPr>
          <a:xfrm>
            <a:off x="406440" y="6426360"/>
            <a:ext cx="12191760" cy="27046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1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17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406440" y="4267080"/>
            <a:ext cx="12191760" cy="180288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One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Two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Three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Four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"/>
                <a:ea typeface="DIN Alternate"/>
              </a:rPr>
              <a:t>Body Level Five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sldNum"/>
          </p:nvPr>
        </p:nvSpPr>
        <p:spPr>
          <a:xfrm>
            <a:off x="12161880" y="4190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PlaceHolder 2"/>
          <p:cNvSpPr>
            <a:spLocks noGrp="1"/>
          </p:cNvSpPr>
          <p:nvPr>
            <p:ph type="title"/>
          </p:nvPr>
        </p:nvSpPr>
        <p:spPr>
          <a:xfrm>
            <a:off x="1092240" y="832320"/>
            <a:ext cx="10367640" cy="2132280"/>
          </a:xfrm>
          <a:prstGeom prst="rect">
            <a:avLst/>
          </a:prstGeom>
        </p:spPr>
        <p:txBody>
          <a:bodyPr lIns="65160" rIns="65160" tIns="65160" bIns="65160" anchor="ctr">
            <a:noAutofit/>
          </a:bodyPr>
          <a:p>
            <a:pPr>
              <a:lnSpc>
                <a:spcPct val="80000"/>
              </a:lnSpc>
            </a:pP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T</a:t>
            </a: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i</a:t>
            </a: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t</a:t>
            </a: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l</a:t>
            </a: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e</a:t>
            </a: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 </a:t>
            </a: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T</a:t>
            </a: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e</a:t>
            </a: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x</a:t>
            </a:r>
            <a:r>
              <a:rPr b="0" lang="pt-BR" sz="6200" spc="137" strike="noStrike" cap="all">
                <a:solidFill>
                  <a:srgbClr val="0d0d0d"/>
                </a:solidFill>
                <a:latin typeface="Tw Cen MT Condensed"/>
                <a:ea typeface="Tw Cen MT Condensed"/>
              </a:rPr>
              <a:t>t</a:t>
            </a:r>
            <a:endParaRPr b="0" lang="pt-BR" sz="62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1092240" y="3251160"/>
            <a:ext cx="10367640" cy="5721840"/>
          </a:xfrm>
          <a:prstGeom prst="rect">
            <a:avLst/>
          </a:prstGeom>
        </p:spPr>
        <p:txBody>
          <a:bodyPr lIns="65160" rIns="65160" tIns="65160" bIns="65160">
            <a:noAutofit/>
          </a:bodyPr>
          <a:p>
            <a:pPr marL="128160" indent="-12780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 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One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367920" indent="-23976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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Two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631080" indent="-31968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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Three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777240" indent="-31968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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Four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960120" indent="-319680">
              <a:lnSpc>
                <a:spcPct val="90000"/>
              </a:lnSpc>
              <a:spcBef>
                <a:spcPts val="1701"/>
              </a:spcBef>
              <a:buClr>
                <a:srgbClr val="1cade4"/>
              </a:buClr>
              <a:buFont typeface="Tw Cen MT"/>
              <a:buChar char=""/>
            </a:pPr>
            <a:r>
              <a:rPr b="0" lang="pt-BR" sz="2800" spc="-1" strike="noStrike">
                <a:solidFill>
                  <a:srgbClr val="000000"/>
                </a:solidFill>
                <a:latin typeface="Tw Cen MT"/>
                <a:ea typeface="Tw Cen MT"/>
              </a:rPr>
              <a:t>Body Level Five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sldNum"/>
          </p:nvPr>
        </p:nvSpPr>
        <p:spPr>
          <a:xfrm>
            <a:off x="11559960" y="9237600"/>
            <a:ext cx="338760" cy="320040"/>
          </a:xfrm>
          <a:prstGeom prst="rect">
            <a:avLst/>
          </a:prstGeom>
        </p:spPr>
        <p:txBody>
          <a:bodyPr lIns="65160" rIns="65160" tIns="65160" bIns="65160"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406440" y="-4844160"/>
            <a:ext cx="11175480" cy="575820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838787"/>
                </a:solidFill>
                <a:latin typeface="DIN Alternate"/>
                <a:ea typeface="DIN Alternate"/>
              </a:rPr>
              <a:t>Text</a:t>
            </a:r>
            <a:endParaRPr b="0" lang="pt-BR" sz="2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406440" y="2743200"/>
            <a:ext cx="12191760" cy="61084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Body Level One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Two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4a5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892840" y="2641680"/>
            <a:ext cx="6705360" cy="57582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94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Type a quote here.</a:t>
            </a:r>
            <a:endParaRPr b="0" lang="pt-BR" sz="9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-1015920" y="-12600"/>
            <a:ext cx="886068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892840" y="5342040"/>
            <a:ext cx="6705360" cy="5758200"/>
          </a:xfrm>
          <a:prstGeom prst="rect">
            <a:avLst/>
          </a:prstGeom>
        </p:spPr>
        <p:txBody>
          <a:bodyPr lIns="50760" rIns="50760" tIns="50760" bIns="50760" anchor="ctr">
            <a:noAutofit/>
          </a:bodyPr>
          <a:p>
            <a:pPr>
              <a:lnSpc>
                <a:spcPct val="100000"/>
              </a:lnSpc>
            </a:pPr>
            <a:r>
              <a:rPr b="0" lang="pt-BR" sz="6000" spc="-1" strike="noStrike">
                <a:solidFill>
                  <a:srgbClr val="232323"/>
                </a:solidFill>
                <a:latin typeface="DIN Condensed"/>
                <a:ea typeface="DIN Condensed"/>
              </a:rPr>
              <a:t>Johnny Appleseed</a:t>
            </a:r>
            <a:endParaRPr b="0" lang="pt-BR" sz="6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"/>
          <p:cNvSpPr/>
          <p:nvPr/>
        </p:nvSpPr>
        <p:spPr>
          <a:xfrm>
            <a:off x="469800" y="2362320"/>
            <a:ext cx="12064680" cy="522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888840" y="2908440"/>
            <a:ext cx="11226600" cy="57582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94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Type a quote here.</a:t>
            </a:r>
            <a:endParaRPr b="0" lang="pt-BR" sz="9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06440" y="7789320"/>
            <a:ext cx="12191760" cy="57582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algn="r">
              <a:lnSpc>
                <a:spcPct val="80000"/>
              </a:lnSpc>
            </a:pPr>
            <a:r>
              <a:rPr b="0" lang="pt-BR" sz="6000" spc="-1" strike="noStrike">
                <a:solidFill>
                  <a:srgbClr val="838787"/>
                </a:solidFill>
                <a:latin typeface="DIN Condensed"/>
                <a:ea typeface="DIN Condensed"/>
              </a:rPr>
              <a:t>Johnny Appleseed</a:t>
            </a:r>
            <a:endParaRPr b="0" lang="pt-BR" sz="6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406440" y="-4844160"/>
            <a:ext cx="11175480" cy="575820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838787"/>
                </a:solidFill>
                <a:latin typeface="DIN Alternate"/>
                <a:ea typeface="DIN Alternate"/>
              </a:rPr>
              <a:t>Text</a:t>
            </a:r>
            <a:endParaRPr b="0" lang="pt-BR" sz="2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Body Level One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Body Level Two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06440" y="-4844160"/>
            <a:ext cx="11175480" cy="575820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838787"/>
                </a:solidFill>
                <a:latin typeface="DIN Alternate"/>
                <a:ea typeface="DIN Alternate"/>
              </a:rPr>
              <a:t>Text</a:t>
            </a:r>
            <a:endParaRPr b="0" lang="pt-BR" sz="2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title"/>
          </p:nvPr>
        </p:nvSpPr>
        <p:spPr>
          <a:xfrm>
            <a:off x="406440" y="1536840"/>
            <a:ext cx="1219176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2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PlaceHolder 2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-914400" y="-12600"/>
            <a:ext cx="14814360" cy="977868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k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d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h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i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l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e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x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 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f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o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r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m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a</a:t>
            </a:r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6816240" y="1602720"/>
            <a:ext cx="7093440" cy="7828200"/>
          </a:xfrm>
          <a:prstGeom prst="rect">
            <a:avLst/>
          </a:prstGeom>
        </p:spPr>
        <p:txBody>
          <a:bodyPr anchor="ctr">
            <a:no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x</a:t>
            </a:r>
            <a:r>
              <a:rPr b="0" lang="pt-BR" sz="6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406440" y="1890000"/>
            <a:ext cx="6298920" cy="696132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Body Level One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Two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7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8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image" Target="../media/image18.tif"/><Relationship Id="rId4" Type="http://schemas.openxmlformats.org/officeDocument/2006/relationships/slideLayout" Target="../slideLayouts/slideLayout6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9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9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1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2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gif"/><Relationship Id="rId2" Type="http://schemas.openxmlformats.org/officeDocument/2006/relationships/image" Target="../media/image25.gif"/><Relationship Id="rId3" Type="http://schemas.openxmlformats.org/officeDocument/2006/relationships/slideLayout" Target="../slideLayouts/slideLayout7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video" Target="../media/media26.mov"/><Relationship Id="rId2" Type="http://schemas.microsoft.com/office/2007/relationships/media" Target="../media/media26.mov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3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video" Target="../media/media31.mov"/><Relationship Id="rId2" Type="http://schemas.microsoft.com/office/2007/relationships/media" Target="../media/media31.mov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6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video" Target="../media/media33.mov"/><Relationship Id="rId2" Type="http://schemas.microsoft.com/office/2007/relationships/media" Target="../media/media33.mov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6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tif"/><Relationship Id="rId3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image" Target="../media/image38.jpeg"/><Relationship Id="rId3" Type="http://schemas.openxmlformats.org/officeDocument/2006/relationships/slideLayout" Target="../slideLayouts/slideLayout9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tif"/><Relationship Id="rId2" Type="http://schemas.openxmlformats.org/officeDocument/2006/relationships/slideLayout" Target="../slideLayouts/slideLayout3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3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3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3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video" Target="../media/media44.mov"/><Relationship Id="rId2" Type="http://schemas.microsoft.com/office/2007/relationships/media" Target="../media/media44.mov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7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9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6.gif"/><Relationship Id="rId2" Type="http://schemas.openxmlformats.org/officeDocument/2006/relationships/slideLayout" Target="../slideLayouts/slideLayout3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3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3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3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5.tif"/><Relationship Id="rId2" Type="http://schemas.openxmlformats.org/officeDocument/2006/relationships/slideLayout" Target="../slideLayouts/slideLayout3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3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3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tif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slideLayout" Target="../slideLayouts/slideLayout3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video" Target="../media/media71.mov"/><Relationship Id="rId2" Type="http://schemas.microsoft.com/office/2007/relationships/media" Target="../media/media71.mov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tif"/><Relationship Id="rId3" Type="http://schemas.openxmlformats.org/officeDocument/2006/relationships/slideLayout" Target="../slideLayouts/slideLayout39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3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77.tif"/><Relationship Id="rId2" Type="http://schemas.openxmlformats.org/officeDocument/2006/relationships/slideLayout" Target="../slideLayouts/slideLayout3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video" Target="../media/media78.mov"/><Relationship Id="rId2" Type="http://schemas.microsoft.com/office/2007/relationships/media" Target="../media/media78.mov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39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video" Target="../media/media80.mov"/><Relationship Id="rId2" Type="http://schemas.microsoft.com/office/2007/relationships/media" Target="../media/media80.mov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39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2.tif"/><Relationship Id="rId2" Type="http://schemas.openxmlformats.org/officeDocument/2006/relationships/image" Target="../media/image83.tif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slideLayout" Target="../slideLayouts/slideLayout39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39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video" Target="../media/media89.mp4"/><Relationship Id="rId2" Type="http://schemas.microsoft.com/office/2007/relationships/media" Target="../media/media89.mp4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slideLayout" Target="../slideLayouts/slideLayout3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9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video" Target="../media/media93.mov"/><Relationship Id="rId2" Type="http://schemas.microsoft.com/office/2007/relationships/media" Target="../media/media93.mov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6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video" Target="../media/media9.mov"/><Relationship Id="rId2" Type="http://schemas.microsoft.com/office/2007/relationships/media" Target="../media/media9.mov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6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11.mp4"/><Relationship Id="rId2" Type="http://schemas.microsoft.com/office/2007/relationships/media" Target="../media/media11.mp4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Image" descr="Image"/>
          <p:cNvPicPr/>
          <p:nvPr/>
        </p:nvPicPr>
        <p:blipFill>
          <a:blip r:embed="rId1"/>
          <a:stretch/>
        </p:blipFill>
        <p:spPr>
          <a:xfrm>
            <a:off x="-847440" y="-10800"/>
            <a:ext cx="14699520" cy="9775080"/>
          </a:xfrm>
          <a:prstGeom prst="rect">
            <a:avLst/>
          </a:prstGeom>
          <a:ln w="12600">
            <a:noFill/>
          </a:ln>
        </p:spPr>
      </p:pic>
      <p:sp>
        <p:nvSpPr>
          <p:cNvPr id="490" name="TextShape 1"/>
          <p:cNvSpPr txBox="1"/>
          <p:nvPr/>
        </p:nvSpPr>
        <p:spPr>
          <a:xfrm rot="10800000">
            <a:off x="406440" y="6140520"/>
            <a:ext cx="12191760" cy="360"/>
          </a:xfrm>
          <a:prstGeom prst="rect">
            <a:avLst/>
          </a:prstGeom>
          <a:noFill/>
          <a:ln w="38160">
            <a:solidFill>
              <a:srgbClr val="fdcb56"/>
            </a:solidFill>
            <a:miter/>
          </a:ln>
        </p:spPr>
        <p:txBody>
          <a:bodyPr lIns="50760" rIns="50760" tIns="50760" bIns="50760" anchor="ctr">
            <a:no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406440" y="6426360"/>
            <a:ext cx="12191760" cy="2704680"/>
          </a:xfrm>
          <a:prstGeom prst="rect">
            <a:avLst/>
          </a:prstGeom>
          <a:solidFill>
            <a:srgbClr val="000000">
              <a:alpha val="70000"/>
            </a:srgbClr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ê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1224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endParaRPr b="0" lang="pt-BR" sz="1224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92" name="TextShape 3"/>
          <p:cNvSpPr txBox="1"/>
          <p:nvPr/>
        </p:nvSpPr>
        <p:spPr>
          <a:xfrm>
            <a:off x="406440" y="4267080"/>
            <a:ext cx="12191760" cy="18028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"/>
                <a:ea typeface="DIN Alternate"/>
              </a:rPr>
              <a:t>MAC 425 / 5739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93" name="CustomShape 4"/>
          <p:cNvSpPr/>
          <p:nvPr/>
        </p:nvSpPr>
        <p:spPr>
          <a:xfrm>
            <a:off x="-529200" y="8092080"/>
            <a:ext cx="596052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599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introdução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494" name="CustomShape 5"/>
          <p:cNvSpPr/>
          <p:nvPr/>
        </p:nvSpPr>
        <p:spPr>
          <a:xfrm>
            <a:off x="6635160" y="-482040"/>
            <a:ext cx="6235200" cy="1017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O Agente do Futuro [Automata] (2014)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eng-turk.png" descr="eng-turk.png"/>
          <p:cNvPicPr/>
          <p:nvPr/>
        </p:nvPicPr>
        <p:blipFill>
          <a:blip r:embed="rId1"/>
          <a:stretch/>
        </p:blipFill>
        <p:spPr>
          <a:xfrm>
            <a:off x="1905120" y="2229840"/>
            <a:ext cx="9194400" cy="2361960"/>
          </a:xfrm>
          <a:prstGeom prst="rect">
            <a:avLst/>
          </a:prstGeom>
          <a:ln w="12600">
            <a:noFill/>
          </a:ln>
        </p:spPr>
      </p:pic>
      <p:pic>
        <p:nvPicPr>
          <p:cNvPr id="520" name="turk-eng.png" descr="turk-eng.png"/>
          <p:cNvPicPr/>
          <p:nvPr/>
        </p:nvPicPr>
        <p:blipFill>
          <a:blip r:embed="rId2"/>
          <a:stretch/>
        </p:blipFill>
        <p:spPr>
          <a:xfrm>
            <a:off x="1866960" y="5186880"/>
            <a:ext cx="9270720" cy="23364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her5.pdf" descr="her5.pdf"/>
          <p:cNvPicPr/>
          <p:nvPr/>
        </p:nvPicPr>
        <p:blipFill>
          <a:blip r:embed="rId1">
            <a:alphaModFix amt="63000"/>
          </a:blip>
          <a:srcRect l="12221" t="0" r="12221" b="0"/>
          <a:stretch/>
        </p:blipFill>
        <p:spPr>
          <a:xfrm>
            <a:off x="-127440" y="-153360"/>
            <a:ext cx="13259160" cy="9944280"/>
          </a:xfrm>
          <a:prstGeom prst="rect">
            <a:avLst/>
          </a:prstGeom>
          <a:ln w="25560">
            <a:solidFill>
              <a:srgbClr val="a6aaa9"/>
            </a:solidFill>
            <a:miter/>
          </a:ln>
        </p:spPr>
      </p:pic>
      <p:sp>
        <p:nvSpPr>
          <p:cNvPr id="522" name="CustomShape 1"/>
          <p:cNvSpPr/>
          <p:nvPr/>
        </p:nvSpPr>
        <p:spPr>
          <a:xfrm>
            <a:off x="11407320" y="151560"/>
            <a:ext cx="1480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Her (2013)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491040" y="1504800"/>
            <a:ext cx="12022200" cy="7848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algn="r">
              <a:lnSpc>
                <a:spcPct val="100000"/>
              </a:lnSpc>
              <a:spcBef>
                <a:spcPts val="2801"/>
              </a:spcBef>
            </a:pPr>
            <a:r>
              <a:rPr b="0" lang="pt-BR" sz="4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Busca</a:t>
            </a:r>
            <a:endParaRPr b="0" lang="pt-BR" sz="43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801"/>
              </a:spcBef>
            </a:pPr>
            <a:r>
              <a:rPr b="0" lang="pt-BR" sz="4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Representação de conhecimento</a:t>
            </a:r>
            <a:endParaRPr b="0" lang="pt-BR" sz="43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801"/>
              </a:spcBef>
            </a:pPr>
            <a:r>
              <a:rPr b="0" lang="pt-BR" sz="4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Raciocínio lógico</a:t>
            </a:r>
            <a:endParaRPr b="0" lang="pt-BR" sz="43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801"/>
              </a:spcBef>
            </a:pPr>
            <a:r>
              <a:rPr b="0" lang="pt-BR" sz="4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Planejamento</a:t>
            </a:r>
            <a:endParaRPr b="0" lang="pt-BR" sz="43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801"/>
              </a:spcBef>
            </a:pPr>
            <a:r>
              <a:rPr b="0" lang="pt-BR" sz="4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Raciocínio probabilístico</a:t>
            </a:r>
            <a:endParaRPr b="0" lang="pt-BR" sz="43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801"/>
              </a:spcBef>
            </a:pPr>
            <a:r>
              <a:rPr b="0" lang="pt-BR" sz="4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Aprendizagem automática</a:t>
            </a:r>
            <a:endParaRPr b="0" lang="pt-BR" sz="43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801"/>
              </a:spcBef>
            </a:pPr>
            <a:r>
              <a:rPr b="0" lang="pt-BR" sz="4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Aspectos metodológicos, éticos e filosóficos</a:t>
            </a:r>
            <a:endParaRPr b="0" lang="pt-BR" sz="4300" spc="-1" strike="noStrike">
              <a:latin typeface="Arial"/>
            </a:endParaRPr>
          </a:p>
        </p:txBody>
      </p:sp>
      <p:sp>
        <p:nvSpPr>
          <p:cNvPr id="524" name="TextShape 3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Inteligência Artificial é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aima.jpg" descr="aima.jpg"/>
          <p:cNvPicPr/>
          <p:nvPr/>
        </p:nvPicPr>
        <p:blipFill>
          <a:blip r:embed="rId1"/>
          <a:srcRect l="4408" t="0" r="4408" b="0"/>
          <a:stretch/>
        </p:blipFill>
        <p:spPr>
          <a:xfrm>
            <a:off x="3759120" y="596880"/>
            <a:ext cx="5486040" cy="7797600"/>
          </a:xfrm>
          <a:prstGeom prst="rect">
            <a:avLst/>
          </a:prstGeom>
          <a:ln w="12600">
            <a:noFill/>
          </a:ln>
        </p:spPr>
      </p:pic>
      <p:grpSp>
        <p:nvGrpSpPr>
          <p:cNvPr id="526" name="Group 1"/>
          <p:cNvGrpSpPr/>
          <p:nvPr/>
        </p:nvGrpSpPr>
        <p:grpSpPr>
          <a:xfrm>
            <a:off x="3759120" y="613080"/>
            <a:ext cx="8993160" cy="7458120"/>
            <a:chOff x="3759120" y="613080"/>
            <a:chExt cx="8993160" cy="7458120"/>
          </a:xfrm>
        </p:grpSpPr>
        <p:pic>
          <p:nvPicPr>
            <p:cNvPr id="527" name="Image" descr="Image"/>
            <p:cNvPicPr/>
            <p:nvPr/>
          </p:nvPicPr>
          <p:blipFill>
            <a:blip r:embed="rId2"/>
            <a:stretch/>
          </p:blipFill>
          <p:spPr>
            <a:xfrm>
              <a:off x="10526040" y="613080"/>
              <a:ext cx="1912680" cy="2100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528" name="Line 2"/>
            <p:cNvSpPr/>
            <p:nvPr/>
          </p:nvSpPr>
          <p:spPr>
            <a:xfrm>
              <a:off x="11482200" y="39495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 algn="ctr"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R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e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s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e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a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r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c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h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 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D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i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r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e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c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t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o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r</a:t>
              </a:r>
              <a:endParaRPr b="0" lang="pt-BR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G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o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o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g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l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e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 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I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n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c</a:t>
              </a: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.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29" name="CustomShape 3"/>
            <p:cNvSpPr/>
            <p:nvPr/>
          </p:nvSpPr>
          <p:spPr>
            <a:xfrm flipH="1" flipV="1" rot="5400000">
              <a:off x="6026400" y="2320920"/>
              <a:ext cx="3822480" cy="7086240"/>
            </a:xfrm>
            <a:prstGeom prst="bentConnector3">
              <a:avLst>
                <a:gd name="adj1" fmla="val -40199"/>
              </a:avLst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4"/>
            <p:cNvSpPr/>
            <p:nvPr/>
          </p:nvSpPr>
          <p:spPr>
            <a:xfrm>
              <a:off x="3759120" y="7480440"/>
              <a:ext cx="1269720" cy="590760"/>
            </a:xfrm>
            <a:prstGeom prst="rect">
              <a:avLst/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31" name="Group 5"/>
          <p:cNvGrpSpPr/>
          <p:nvPr/>
        </p:nvGrpSpPr>
        <p:grpSpPr>
          <a:xfrm>
            <a:off x="879120" y="613080"/>
            <a:ext cx="4149720" cy="6812280"/>
            <a:chOff x="879120" y="613080"/>
            <a:chExt cx="4149720" cy="6812280"/>
          </a:xfrm>
        </p:grpSpPr>
        <p:pic>
          <p:nvPicPr>
            <p:cNvPr id="532" name="Image" descr="Image"/>
            <p:cNvPicPr/>
            <p:nvPr/>
          </p:nvPicPr>
          <p:blipFill>
            <a:blip r:embed="rId3"/>
            <a:stretch/>
          </p:blipFill>
          <p:spPr>
            <a:xfrm>
              <a:off x="977760" y="613080"/>
              <a:ext cx="1500480" cy="2100960"/>
            </a:xfrm>
            <a:prstGeom prst="rect">
              <a:avLst/>
            </a:prstGeom>
            <a:ln w="12600">
              <a:noFill/>
            </a:ln>
          </p:spPr>
        </p:pic>
        <p:sp>
          <p:nvSpPr>
            <p:cNvPr id="533" name="CustomShape 6"/>
            <p:cNvSpPr/>
            <p:nvPr/>
          </p:nvSpPr>
          <p:spPr>
            <a:xfrm>
              <a:off x="879120" y="3440880"/>
              <a:ext cx="1698480" cy="10170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 algn="ctr"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CS Professor</a:t>
              </a:r>
              <a:endParaRPr b="0" lang="pt-BR" sz="20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ffffff"/>
                  </a:solidFill>
                  <a:latin typeface="Avenir Next Medium"/>
                  <a:ea typeface="Avenir Next Medium"/>
                </a:rPr>
                <a:t>UC Berkeley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34" name="CustomShape 7"/>
            <p:cNvSpPr/>
            <p:nvPr/>
          </p:nvSpPr>
          <p:spPr>
            <a:xfrm>
              <a:off x="3759120" y="6834600"/>
              <a:ext cx="1269720" cy="590760"/>
            </a:xfrm>
            <a:prstGeom prst="rect">
              <a:avLst/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8"/>
            <p:cNvSpPr/>
            <p:nvPr/>
          </p:nvSpPr>
          <p:spPr>
            <a:xfrm flipH="1" flipV="1">
              <a:off x="1730880" y="3953160"/>
              <a:ext cx="2666520" cy="3174480"/>
            </a:xfrm>
            <a:prstGeom prst="bentConnector2">
              <a:avLst/>
            </a:prstGeom>
            <a:noFill/>
            <a:ln w="25560">
              <a:solidFill>
                <a:schemeClr val="accent1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6" name="CustomShape 9"/>
          <p:cNvSpPr/>
          <p:nvPr/>
        </p:nvSpPr>
        <p:spPr>
          <a:xfrm>
            <a:off x="2160360" y="8687520"/>
            <a:ext cx="8684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27 capítulos, 2 apêndices, 988 páginas, ainda sim muito superficial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9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1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9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36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ê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232560" y="2663280"/>
            <a:ext cx="6349680" cy="6217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1,2.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Introdução, agentes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3,4,5.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Resolução de problemas por busca em grafo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6.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Satisfação de restrições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7,8,9.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Representação, inferência em lógica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10,11.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Planejamento automatizado,  escalonamento, sistemas multiagentes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12.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Representação de conhecimento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13,14,15.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Raciocínio probabilístico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539" name="aima.jpg" descr="aima.jpg"/>
          <p:cNvPicPr/>
          <p:nvPr/>
        </p:nvPicPr>
        <p:blipFill>
          <a:blip r:embed="rId1"/>
          <a:srcRect l="4408" t="0" r="4408" b="0"/>
          <a:stretch/>
        </p:blipFill>
        <p:spPr>
          <a:xfrm>
            <a:off x="11137320" y="191520"/>
            <a:ext cx="1651320" cy="2347200"/>
          </a:xfrm>
          <a:prstGeom prst="rect">
            <a:avLst/>
          </a:prstGeom>
          <a:ln w="12600">
            <a:noFill/>
          </a:ln>
        </p:spPr>
      </p:pic>
      <p:sp>
        <p:nvSpPr>
          <p:cNvPr id="540" name="CustomShape 3"/>
          <p:cNvSpPr/>
          <p:nvPr/>
        </p:nvSpPr>
        <p:spPr>
          <a:xfrm>
            <a:off x="6680160" y="2666880"/>
            <a:ext cx="6349680" cy="622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16,17.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Tomada de decisão sob incerteza, teoria dos jogos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18.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Aprendizado supervisionado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19. 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Indução lógica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20.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Aprendizado não supervisionado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21. 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Aprendizado por reforço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22,23,24,25.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Aplicações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26,27.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Filosofia</a:t>
            </a:r>
            <a:endParaRPr b="0" lang="pt-BR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Inteli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gência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Artific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ial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232560" y="2663280"/>
            <a:ext cx="6349680" cy="6217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sngStrike">
                <a:solidFill>
                  <a:srgbClr val="a6aaa9"/>
                </a:solidFill>
                <a:latin typeface="Avenir Next Medium"/>
                <a:ea typeface="Avenir Next Medium"/>
              </a:rPr>
              <a:t>Cap 1,2. Introdução, agentes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3,4,5.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Resolução de problemas por busca em grafo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6.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Satisfação de restrições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7,8,9.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Representação, inferência em lógica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10,11.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Planejamento automatizado,  escalonamento, sistemas multiagentes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12.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Representação de conhecimento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13,14,15.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Raciocínio probabilístico</a:t>
            </a:r>
            <a:endParaRPr b="0" lang="pt-BR" sz="23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543" name="aima.jpg" descr="aima.jpg"/>
          <p:cNvPicPr/>
          <p:nvPr/>
        </p:nvPicPr>
        <p:blipFill>
          <a:blip r:embed="rId1"/>
          <a:srcRect l="4408" t="0" r="4408" b="0"/>
          <a:stretch/>
        </p:blipFill>
        <p:spPr>
          <a:xfrm>
            <a:off x="11137320" y="191520"/>
            <a:ext cx="1651320" cy="2347200"/>
          </a:xfrm>
          <a:prstGeom prst="rect">
            <a:avLst/>
          </a:prstGeom>
          <a:ln w="12600">
            <a:noFill/>
          </a:ln>
        </p:spPr>
      </p:pic>
      <p:sp>
        <p:nvSpPr>
          <p:cNvPr id="544" name="CustomShape 3"/>
          <p:cNvSpPr/>
          <p:nvPr/>
        </p:nvSpPr>
        <p:spPr>
          <a:xfrm>
            <a:off x="6680160" y="2666880"/>
            <a:ext cx="6349680" cy="622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16,17.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Tomada de decisão sob incerteza, teoria dos jogos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18.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Aprendizado supervisionado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19. 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Indução lógica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20.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Aprendizado não supervisionado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21. 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Aprendizado por reforço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22,23,24,25.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Aplicações</a:t>
            </a:r>
            <a:endParaRPr b="0" lang="pt-BR" sz="23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26,27.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Filosofia</a:t>
            </a:r>
            <a:endParaRPr b="0" lang="pt-BR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1"/>
          <p:cNvSpPr txBox="1"/>
          <p:nvPr/>
        </p:nvSpPr>
        <p:spPr>
          <a:xfrm>
            <a:off x="406440" y="6426360"/>
            <a:ext cx="12191760" cy="27046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algn="ctr">
              <a:lnSpc>
                <a:spcPct val="80000"/>
              </a:lnSpc>
              <a:spcBef>
                <a:spcPts val="2701"/>
              </a:spcBef>
            </a:pP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br/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7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70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546" name="searchtree.pdf" descr="searchtree.pdf"/>
          <p:cNvPicPr/>
          <p:nvPr/>
        </p:nvPicPr>
        <p:blipFill>
          <a:blip r:embed="rId1"/>
          <a:stretch/>
        </p:blipFill>
        <p:spPr>
          <a:xfrm>
            <a:off x="901440" y="3455280"/>
            <a:ext cx="11201400" cy="2400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548" name="Table 2"/>
          <p:cNvGraphicFramePr/>
          <p:nvPr/>
        </p:nvGraphicFramePr>
        <p:xfrm>
          <a:off x="2019240" y="3322440"/>
          <a:ext cx="3101760" cy="3108240"/>
        </p:xfrm>
        <a:graphic>
          <a:graphicData uri="http://schemas.openxmlformats.org/drawingml/2006/table">
            <a:tbl>
              <a:tblPr/>
              <a:tblGrid>
                <a:gridCol w="1033920"/>
                <a:gridCol w="1033920"/>
                <a:gridCol w="1033920"/>
              </a:tblGrid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9" name="Table 3"/>
          <p:cNvGraphicFramePr/>
          <p:nvPr/>
        </p:nvGraphicFramePr>
        <p:xfrm>
          <a:off x="8508960" y="3322440"/>
          <a:ext cx="3101760" cy="3108240"/>
        </p:xfrm>
        <a:graphic>
          <a:graphicData uri="http://schemas.openxmlformats.org/drawingml/2006/table">
            <a:tbl>
              <a:tblPr/>
              <a:tblGrid>
                <a:gridCol w="1033920"/>
                <a:gridCol w="1033920"/>
                <a:gridCol w="1033920"/>
              </a:tblGrid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5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10360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48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4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50" name="CustomShape 4"/>
          <p:cNvSpPr/>
          <p:nvPr/>
        </p:nvSpPr>
        <p:spPr>
          <a:xfrm>
            <a:off x="6180120" y="4241880"/>
            <a:ext cx="1269720" cy="1269720"/>
          </a:xfrm>
          <a:prstGeom prst="rightArrow">
            <a:avLst>
              <a:gd name="adj1" fmla="val 45258"/>
              <a:gd name="adj2" fmla="val 63699"/>
            </a:avLst>
          </a:prstGeom>
          <a:solidFill>
            <a:schemeClr val="accent1"/>
          </a:solidFill>
          <a:ln w="12600">
            <a:noFill/>
          </a:ln>
          <a:effectLst>
            <a:outerShdw algn="b" blurRad="635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51" name="CustomShape 5"/>
          <p:cNvSpPr/>
          <p:nvPr/>
        </p:nvSpPr>
        <p:spPr>
          <a:xfrm>
            <a:off x="4744440" y="7740720"/>
            <a:ext cx="4141440" cy="101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lang="pt-BR" sz="6000" spc="-1" strike="noStrike">
                <a:solidFill>
                  <a:srgbClr val="232323"/>
                </a:solidFill>
                <a:latin typeface="DIN Condensed"/>
                <a:ea typeface="DIN Condensed"/>
              </a:rPr>
              <a:t>Jogo dos N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552" name="CustomShape 6"/>
          <p:cNvSpPr/>
          <p:nvPr/>
        </p:nvSpPr>
        <p:spPr>
          <a:xfrm>
            <a:off x="2426400" y="2633760"/>
            <a:ext cx="2288160" cy="49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6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estado inicial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553" name="CustomShape 7"/>
          <p:cNvSpPr/>
          <p:nvPr/>
        </p:nvSpPr>
        <p:spPr>
          <a:xfrm>
            <a:off x="8913600" y="2633760"/>
            <a:ext cx="2185920" cy="498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6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estado meta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4" name="Table 1"/>
          <p:cNvGraphicFramePr/>
          <p:nvPr/>
        </p:nvGraphicFramePr>
        <p:xfrm>
          <a:off x="1346040" y="391104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Table 2"/>
          <p:cNvGraphicFramePr/>
          <p:nvPr/>
        </p:nvGraphicFramePr>
        <p:xfrm>
          <a:off x="3646440" y="66996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6" name="Table 3"/>
          <p:cNvGraphicFramePr/>
          <p:nvPr/>
        </p:nvGraphicFramePr>
        <p:xfrm>
          <a:off x="5746680" y="391104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7" name="Table 4"/>
          <p:cNvGraphicFramePr/>
          <p:nvPr/>
        </p:nvGraphicFramePr>
        <p:xfrm>
          <a:off x="4343400" y="724824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8" name="Table 5"/>
          <p:cNvGraphicFramePr/>
          <p:nvPr/>
        </p:nvGraphicFramePr>
        <p:xfrm>
          <a:off x="9055080" y="113976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59" name="CustomShape 6"/>
          <p:cNvSpPr/>
          <p:nvPr/>
        </p:nvSpPr>
        <p:spPr>
          <a:xfrm>
            <a:off x="2514600" y="2265120"/>
            <a:ext cx="1080720" cy="159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4450" y="13077"/>
                  <a:pt x="11650" y="5877"/>
                  <a:pt x="21600" y="0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7"/>
          <p:cNvSpPr/>
          <p:nvPr/>
        </p:nvSpPr>
        <p:spPr>
          <a:xfrm>
            <a:off x="3276720" y="4318560"/>
            <a:ext cx="2418840" cy="16236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0" y="16200"/>
                </a:moveTo>
                <a:cubicBezTo>
                  <a:pt x="7200" y="-5400"/>
                  <a:pt x="14400" y="-5400"/>
                  <a:pt x="21600" y="16200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8"/>
          <p:cNvSpPr/>
          <p:nvPr/>
        </p:nvSpPr>
        <p:spPr>
          <a:xfrm>
            <a:off x="2678040" y="5854320"/>
            <a:ext cx="1614240" cy="18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2301" y="16075"/>
                  <a:pt x="5101" y="8875"/>
                  <a:pt x="0" y="0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2" name="CustomShape 9"/>
          <p:cNvSpPr/>
          <p:nvPr/>
        </p:nvSpPr>
        <p:spPr>
          <a:xfrm>
            <a:off x="5576760" y="1288440"/>
            <a:ext cx="3427200" cy="380160"/>
          </a:xfrm>
          <a:custGeom>
            <a:avLst/>
            <a:gdLst/>
            <a:ahLst/>
            <a:rect l="l" t="t" r="r" b="b"/>
            <a:pathLst>
              <a:path w="21600" h="17258">
                <a:moveTo>
                  <a:pt x="0" y="4396"/>
                </a:moveTo>
                <a:cubicBezTo>
                  <a:pt x="7357" y="-4342"/>
                  <a:pt x="14557" y="-55"/>
                  <a:pt x="21600" y="17258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63" name="Table 10"/>
          <p:cNvGraphicFramePr/>
          <p:nvPr/>
        </p:nvGraphicFramePr>
        <p:xfrm>
          <a:off x="9334440" y="450792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64" name="CustomShape 11"/>
          <p:cNvSpPr/>
          <p:nvPr/>
        </p:nvSpPr>
        <p:spPr>
          <a:xfrm>
            <a:off x="7702560" y="5047560"/>
            <a:ext cx="1606320" cy="26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12"/>
          <p:cNvSpPr/>
          <p:nvPr/>
        </p:nvSpPr>
        <p:spPr>
          <a:xfrm>
            <a:off x="6273720" y="7820280"/>
            <a:ext cx="3009600" cy="308880"/>
          </a:xfrm>
          <a:custGeom>
            <a:avLst/>
            <a:gdLst/>
            <a:ahLst/>
            <a:rect l="l" t="t" r="r" b="b"/>
            <a:pathLst>
              <a:path w="21600" h="16912">
                <a:moveTo>
                  <a:pt x="0" y="5879"/>
                </a:moveTo>
                <a:cubicBezTo>
                  <a:pt x="7333" y="-4688"/>
                  <a:pt x="14533" y="-1010"/>
                  <a:pt x="21600" y="16912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66" name="Table 13"/>
          <p:cNvGraphicFramePr/>
          <p:nvPr/>
        </p:nvGraphicFramePr>
        <p:xfrm>
          <a:off x="9334440" y="7603920"/>
          <a:ext cx="1927080" cy="1931040"/>
        </p:xfrm>
        <a:graphic>
          <a:graphicData uri="http://schemas.openxmlformats.org/drawingml/2006/table">
            <a:tbl>
              <a:tblPr/>
              <a:tblGrid>
                <a:gridCol w="642240"/>
                <a:gridCol w="642240"/>
                <a:gridCol w="642600"/>
              </a:tblGrid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64368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6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36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67" name="CustomShape 14"/>
          <p:cNvSpPr/>
          <p:nvPr/>
        </p:nvSpPr>
        <p:spPr>
          <a:xfrm>
            <a:off x="6062400" y="9191520"/>
            <a:ext cx="2523960" cy="96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2890" y="21016"/>
                  <a:pt x="5690" y="13816"/>
                  <a:pt x="0" y="0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15"/>
          <p:cNvSpPr/>
          <p:nvPr/>
        </p:nvSpPr>
        <p:spPr>
          <a:xfrm>
            <a:off x="10985400" y="808200"/>
            <a:ext cx="2159280" cy="363960"/>
          </a:xfrm>
          <a:custGeom>
            <a:avLst/>
            <a:gdLst/>
            <a:ahLst/>
            <a:rect l="l" t="t" r="r" b="b"/>
            <a:pathLst>
              <a:path w="21600" h="17379">
                <a:moveTo>
                  <a:pt x="0" y="17379"/>
                </a:moveTo>
                <a:cubicBezTo>
                  <a:pt x="6193" y="242"/>
                  <a:pt x="13393" y="-4221"/>
                  <a:pt x="21600" y="3990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9" name="CustomShape 16"/>
          <p:cNvSpPr/>
          <p:nvPr/>
        </p:nvSpPr>
        <p:spPr>
          <a:xfrm>
            <a:off x="10985400" y="1917000"/>
            <a:ext cx="2482920" cy="1068120"/>
          </a:xfrm>
          <a:custGeom>
            <a:avLst/>
            <a:gdLst/>
            <a:ahLst/>
            <a:rect l="l" t="t" r="r" b="b"/>
            <a:pathLst>
              <a:path w="21600" h="21046">
                <a:moveTo>
                  <a:pt x="0" y="34"/>
                </a:moveTo>
                <a:cubicBezTo>
                  <a:pt x="8068" y="-554"/>
                  <a:pt x="15268" y="6450"/>
                  <a:pt x="21600" y="21046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0" name="CustomShape 17"/>
          <p:cNvSpPr/>
          <p:nvPr/>
        </p:nvSpPr>
        <p:spPr>
          <a:xfrm>
            <a:off x="11264760" y="5048640"/>
            <a:ext cx="2154600" cy="685800"/>
          </a:xfrm>
          <a:custGeom>
            <a:avLst/>
            <a:gdLst/>
            <a:ahLst/>
            <a:rect l="l" t="t" r="r" b="b"/>
            <a:pathLst>
              <a:path w="21600" h="18982">
                <a:moveTo>
                  <a:pt x="0" y="1042"/>
                </a:moveTo>
                <a:cubicBezTo>
                  <a:pt x="7512" y="-2618"/>
                  <a:pt x="14712" y="3362"/>
                  <a:pt x="21600" y="18982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18"/>
          <p:cNvSpPr/>
          <p:nvPr/>
        </p:nvSpPr>
        <p:spPr>
          <a:xfrm>
            <a:off x="11290320" y="5820840"/>
            <a:ext cx="3232800" cy="287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9119" y="4363"/>
                  <a:pt x="16319" y="11563"/>
                  <a:pt x="21600" y="21600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9"/>
          <p:cNvSpPr/>
          <p:nvPr/>
        </p:nvSpPr>
        <p:spPr>
          <a:xfrm>
            <a:off x="11290320" y="8070120"/>
            <a:ext cx="2794320" cy="572760"/>
          </a:xfrm>
          <a:custGeom>
            <a:avLst/>
            <a:gdLst/>
            <a:ahLst/>
            <a:rect l="l" t="t" r="r" b="b"/>
            <a:pathLst>
              <a:path w="21600" h="17604">
                <a:moveTo>
                  <a:pt x="0" y="3335"/>
                </a:moveTo>
                <a:cubicBezTo>
                  <a:pt x="7255" y="-3996"/>
                  <a:pt x="14455" y="760"/>
                  <a:pt x="21600" y="17604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20"/>
          <p:cNvSpPr/>
          <p:nvPr/>
        </p:nvSpPr>
        <p:spPr>
          <a:xfrm>
            <a:off x="11290320" y="8668080"/>
            <a:ext cx="2683080" cy="60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4316" y="11281"/>
                  <a:pt x="7116" y="4081"/>
                  <a:pt x="0" y="0"/>
                </a:cubicBezTo>
              </a:path>
            </a:pathLst>
          </a:custGeom>
          <a:noFill/>
          <a:ln w="38160">
            <a:solidFill>
              <a:srgbClr val="838787"/>
            </a:solidFill>
            <a:miter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4" name="Table 1"/>
          <p:cNvGraphicFramePr/>
          <p:nvPr/>
        </p:nvGraphicFramePr>
        <p:xfrm>
          <a:off x="520560" y="425412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75" name="CustomShape 2"/>
          <p:cNvSpPr/>
          <p:nvPr/>
        </p:nvSpPr>
        <p:spPr>
          <a:xfrm>
            <a:off x="268920" y="400284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76" name="Table 3"/>
          <p:cNvGraphicFramePr/>
          <p:nvPr/>
        </p:nvGraphicFramePr>
        <p:xfrm>
          <a:off x="1994040" y="269208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77" name="CustomShape 4"/>
          <p:cNvSpPr/>
          <p:nvPr/>
        </p:nvSpPr>
        <p:spPr>
          <a:xfrm>
            <a:off x="1742040" y="244080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78" name="Table 5"/>
          <p:cNvGraphicFramePr/>
          <p:nvPr/>
        </p:nvGraphicFramePr>
        <p:xfrm>
          <a:off x="2781360" y="425412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79" name="CustomShape 6"/>
          <p:cNvSpPr/>
          <p:nvPr/>
        </p:nvSpPr>
        <p:spPr>
          <a:xfrm>
            <a:off x="2529360" y="400284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80" name="Table 7"/>
          <p:cNvGraphicFramePr/>
          <p:nvPr/>
        </p:nvGraphicFramePr>
        <p:xfrm>
          <a:off x="1994040" y="606708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81" name="CustomShape 8"/>
          <p:cNvSpPr/>
          <p:nvPr/>
        </p:nvSpPr>
        <p:spPr>
          <a:xfrm>
            <a:off x="1742040" y="581616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9"/>
          <p:cNvSpPr/>
          <p:nvPr/>
        </p:nvSpPr>
        <p:spPr>
          <a:xfrm flipV="1">
            <a:off x="903960" y="3075480"/>
            <a:ext cx="1472760" cy="156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10"/>
          <p:cNvSpPr/>
          <p:nvPr/>
        </p:nvSpPr>
        <p:spPr>
          <a:xfrm>
            <a:off x="903960" y="4637880"/>
            <a:ext cx="2260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11"/>
          <p:cNvSpPr/>
          <p:nvPr/>
        </p:nvSpPr>
        <p:spPr>
          <a:xfrm>
            <a:off x="903960" y="4637880"/>
            <a:ext cx="1472760" cy="18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12"/>
          <p:cNvSpPr/>
          <p:nvPr/>
        </p:nvSpPr>
        <p:spPr>
          <a:xfrm flipV="1">
            <a:off x="2377080" y="1531800"/>
            <a:ext cx="1282320" cy="154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86" name="Table 13"/>
          <p:cNvGraphicFramePr/>
          <p:nvPr/>
        </p:nvGraphicFramePr>
        <p:xfrm>
          <a:off x="3276720" y="114876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87" name="CustomShape 14"/>
          <p:cNvSpPr/>
          <p:nvPr/>
        </p:nvSpPr>
        <p:spPr>
          <a:xfrm>
            <a:off x="3024720" y="89784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88" name="Table 15"/>
          <p:cNvGraphicFramePr/>
          <p:nvPr/>
        </p:nvGraphicFramePr>
        <p:xfrm>
          <a:off x="5041800" y="425412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89" name="CustomShape 16"/>
          <p:cNvSpPr/>
          <p:nvPr/>
        </p:nvSpPr>
        <p:spPr>
          <a:xfrm>
            <a:off x="4790160" y="400284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17"/>
          <p:cNvSpPr/>
          <p:nvPr/>
        </p:nvSpPr>
        <p:spPr>
          <a:xfrm>
            <a:off x="3164400" y="4637880"/>
            <a:ext cx="2260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18"/>
          <p:cNvSpPr/>
          <p:nvPr/>
        </p:nvSpPr>
        <p:spPr>
          <a:xfrm flipV="1">
            <a:off x="2377080" y="6208920"/>
            <a:ext cx="2311200" cy="24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92" name="Table 19"/>
          <p:cNvGraphicFramePr/>
          <p:nvPr/>
        </p:nvGraphicFramePr>
        <p:xfrm>
          <a:off x="4305240" y="582588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93" name="CustomShape 20"/>
          <p:cNvSpPr/>
          <p:nvPr/>
        </p:nvSpPr>
        <p:spPr>
          <a:xfrm>
            <a:off x="4053600" y="557496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94" name="Table 21"/>
          <p:cNvGraphicFramePr/>
          <p:nvPr/>
        </p:nvGraphicFramePr>
        <p:xfrm>
          <a:off x="4305240" y="754776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95" name="CustomShape 22"/>
          <p:cNvSpPr/>
          <p:nvPr/>
        </p:nvSpPr>
        <p:spPr>
          <a:xfrm>
            <a:off x="4053600" y="729684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596" name="Table 23"/>
          <p:cNvGraphicFramePr/>
          <p:nvPr/>
        </p:nvGraphicFramePr>
        <p:xfrm>
          <a:off x="2577960" y="828972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597" name="CustomShape 24"/>
          <p:cNvSpPr/>
          <p:nvPr/>
        </p:nvSpPr>
        <p:spPr>
          <a:xfrm>
            <a:off x="2326320" y="803844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25"/>
          <p:cNvSpPr/>
          <p:nvPr/>
        </p:nvSpPr>
        <p:spPr>
          <a:xfrm>
            <a:off x="2377080" y="6451200"/>
            <a:ext cx="2311200" cy="14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26"/>
          <p:cNvSpPr/>
          <p:nvPr/>
        </p:nvSpPr>
        <p:spPr>
          <a:xfrm>
            <a:off x="2377080" y="6451200"/>
            <a:ext cx="583920" cy="222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27"/>
          <p:cNvSpPr/>
          <p:nvPr/>
        </p:nvSpPr>
        <p:spPr>
          <a:xfrm flipV="1">
            <a:off x="3659760" y="801360"/>
            <a:ext cx="2369160" cy="72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01" name="Table 28"/>
          <p:cNvGraphicFramePr/>
          <p:nvPr/>
        </p:nvGraphicFramePr>
        <p:xfrm>
          <a:off x="5646240" y="41868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02" name="CustomShape 29"/>
          <p:cNvSpPr/>
          <p:nvPr/>
        </p:nvSpPr>
        <p:spPr>
          <a:xfrm>
            <a:off x="5394240" y="16776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03" name="Table 30"/>
          <p:cNvGraphicFramePr/>
          <p:nvPr/>
        </p:nvGraphicFramePr>
        <p:xfrm>
          <a:off x="5041800" y="231084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04" name="CustomShape 31"/>
          <p:cNvSpPr/>
          <p:nvPr/>
        </p:nvSpPr>
        <p:spPr>
          <a:xfrm>
            <a:off x="4790160" y="205992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32"/>
          <p:cNvSpPr/>
          <p:nvPr/>
        </p:nvSpPr>
        <p:spPr>
          <a:xfrm>
            <a:off x="3659760" y="1532880"/>
            <a:ext cx="1765080" cy="11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33"/>
          <p:cNvSpPr/>
          <p:nvPr/>
        </p:nvSpPr>
        <p:spPr>
          <a:xfrm flipV="1">
            <a:off x="5425200" y="4363200"/>
            <a:ext cx="206964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34"/>
          <p:cNvSpPr/>
          <p:nvPr/>
        </p:nvSpPr>
        <p:spPr>
          <a:xfrm>
            <a:off x="5425200" y="4637880"/>
            <a:ext cx="1942920" cy="146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35"/>
          <p:cNvSpPr/>
          <p:nvPr/>
        </p:nvSpPr>
        <p:spPr>
          <a:xfrm flipH="1">
            <a:off x="6028560" y="662760"/>
            <a:ext cx="213948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36"/>
          <p:cNvSpPr/>
          <p:nvPr/>
        </p:nvSpPr>
        <p:spPr>
          <a:xfrm flipH="1">
            <a:off x="6029280" y="802440"/>
            <a:ext cx="3880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37"/>
          <p:cNvSpPr/>
          <p:nvPr/>
        </p:nvSpPr>
        <p:spPr>
          <a:xfrm flipH="1">
            <a:off x="6028560" y="802440"/>
            <a:ext cx="5874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38"/>
          <p:cNvSpPr/>
          <p:nvPr/>
        </p:nvSpPr>
        <p:spPr>
          <a:xfrm>
            <a:off x="5425200" y="2694960"/>
            <a:ext cx="194292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12" name="Table 39"/>
          <p:cNvGraphicFramePr/>
          <p:nvPr/>
        </p:nvGraphicFramePr>
        <p:xfrm>
          <a:off x="7112160" y="397944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13" name="CustomShape 40"/>
          <p:cNvSpPr/>
          <p:nvPr/>
        </p:nvSpPr>
        <p:spPr>
          <a:xfrm>
            <a:off x="6860160" y="372852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14" name="Table 41"/>
          <p:cNvGraphicFramePr/>
          <p:nvPr/>
        </p:nvGraphicFramePr>
        <p:xfrm>
          <a:off x="6985080" y="571464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15" name="CustomShape 42"/>
          <p:cNvSpPr/>
          <p:nvPr/>
        </p:nvSpPr>
        <p:spPr>
          <a:xfrm>
            <a:off x="6733080" y="546336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16" name="Table 43"/>
          <p:cNvGraphicFramePr/>
          <p:nvPr/>
        </p:nvGraphicFramePr>
        <p:xfrm>
          <a:off x="7786080" y="27900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17" name="CustomShape 44"/>
          <p:cNvSpPr/>
          <p:nvPr/>
        </p:nvSpPr>
        <p:spPr>
          <a:xfrm>
            <a:off x="7534080" y="2772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18" name="Table 45"/>
          <p:cNvGraphicFramePr/>
          <p:nvPr/>
        </p:nvGraphicFramePr>
        <p:xfrm>
          <a:off x="9527400" y="41868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19" name="CustomShape 46"/>
          <p:cNvSpPr/>
          <p:nvPr/>
        </p:nvSpPr>
        <p:spPr>
          <a:xfrm>
            <a:off x="9275400" y="16776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20" name="Table 47"/>
          <p:cNvGraphicFramePr/>
          <p:nvPr/>
        </p:nvGraphicFramePr>
        <p:xfrm>
          <a:off x="11520360" y="41868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21" name="CustomShape 48"/>
          <p:cNvSpPr/>
          <p:nvPr/>
        </p:nvSpPr>
        <p:spPr>
          <a:xfrm>
            <a:off x="11268720" y="16776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49"/>
          <p:cNvSpPr/>
          <p:nvPr/>
        </p:nvSpPr>
        <p:spPr>
          <a:xfrm>
            <a:off x="1051200" y="31107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3" name="CustomShape 50"/>
          <p:cNvSpPr/>
          <p:nvPr/>
        </p:nvSpPr>
        <p:spPr>
          <a:xfrm>
            <a:off x="1775160" y="37332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4" name="CustomShape 51"/>
          <p:cNvSpPr/>
          <p:nvPr/>
        </p:nvSpPr>
        <p:spPr>
          <a:xfrm>
            <a:off x="1901880" y="47775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8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5" name="CustomShape 52"/>
          <p:cNvSpPr/>
          <p:nvPr/>
        </p:nvSpPr>
        <p:spPr>
          <a:xfrm>
            <a:off x="2442240" y="15069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6" name="CustomShape 53"/>
          <p:cNvSpPr/>
          <p:nvPr/>
        </p:nvSpPr>
        <p:spPr>
          <a:xfrm>
            <a:off x="4899240" y="13291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7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7" name="CustomShape 54"/>
          <p:cNvSpPr/>
          <p:nvPr/>
        </p:nvSpPr>
        <p:spPr>
          <a:xfrm>
            <a:off x="4556160" y="1263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8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8" name="CustomShape 55"/>
          <p:cNvSpPr/>
          <p:nvPr/>
        </p:nvSpPr>
        <p:spPr>
          <a:xfrm>
            <a:off x="7179480" y="7639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29" name="CustomShape 56"/>
          <p:cNvSpPr/>
          <p:nvPr/>
        </p:nvSpPr>
        <p:spPr>
          <a:xfrm>
            <a:off x="8737920" y="15069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30" name="CustomShape 57"/>
          <p:cNvSpPr/>
          <p:nvPr/>
        </p:nvSpPr>
        <p:spPr>
          <a:xfrm>
            <a:off x="10832400" y="15069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6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31" name="CustomShape 58"/>
          <p:cNvSpPr/>
          <p:nvPr/>
        </p:nvSpPr>
        <p:spPr>
          <a:xfrm flipH="1" flipV="1">
            <a:off x="7368120" y="2707920"/>
            <a:ext cx="2815200" cy="26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59"/>
          <p:cNvSpPr/>
          <p:nvPr/>
        </p:nvSpPr>
        <p:spPr>
          <a:xfrm flipH="1" flipV="1">
            <a:off x="7367400" y="2707920"/>
            <a:ext cx="4647960" cy="26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60"/>
          <p:cNvSpPr/>
          <p:nvPr/>
        </p:nvSpPr>
        <p:spPr>
          <a:xfrm flipH="1" flipV="1">
            <a:off x="7494840" y="4363560"/>
            <a:ext cx="3468960" cy="246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61"/>
          <p:cNvSpPr/>
          <p:nvPr/>
        </p:nvSpPr>
        <p:spPr>
          <a:xfrm flipH="1" flipV="1">
            <a:off x="7494480" y="4363560"/>
            <a:ext cx="1904760" cy="34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62"/>
          <p:cNvSpPr/>
          <p:nvPr/>
        </p:nvSpPr>
        <p:spPr>
          <a:xfrm flipH="1" flipV="1">
            <a:off x="7495200" y="4363560"/>
            <a:ext cx="4059360" cy="53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63"/>
          <p:cNvSpPr/>
          <p:nvPr/>
        </p:nvSpPr>
        <p:spPr>
          <a:xfrm>
            <a:off x="4162320" y="37332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37" name="CustomShape 64"/>
          <p:cNvSpPr/>
          <p:nvPr/>
        </p:nvSpPr>
        <p:spPr>
          <a:xfrm>
            <a:off x="3393720" y="538704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38" name="CustomShape 65"/>
          <p:cNvSpPr/>
          <p:nvPr/>
        </p:nvSpPr>
        <p:spPr>
          <a:xfrm>
            <a:off x="3514320" y="62470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39" name="CustomShape 66"/>
          <p:cNvSpPr/>
          <p:nvPr/>
        </p:nvSpPr>
        <p:spPr>
          <a:xfrm>
            <a:off x="3222720" y="71650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6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40" name="CustomShape 67"/>
          <p:cNvSpPr/>
          <p:nvPr/>
        </p:nvSpPr>
        <p:spPr>
          <a:xfrm>
            <a:off x="6327720" y="35964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8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41" name="CustomShape 68"/>
          <p:cNvSpPr/>
          <p:nvPr/>
        </p:nvSpPr>
        <p:spPr>
          <a:xfrm>
            <a:off x="6423120" y="48283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642" name="Table 69"/>
          <p:cNvGraphicFramePr/>
          <p:nvPr/>
        </p:nvGraphicFramePr>
        <p:xfrm>
          <a:off x="6985080" y="232452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43" name="CustomShape 70"/>
          <p:cNvSpPr/>
          <p:nvPr/>
        </p:nvSpPr>
        <p:spPr>
          <a:xfrm>
            <a:off x="6733080" y="207360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71"/>
          <p:cNvSpPr/>
          <p:nvPr/>
        </p:nvSpPr>
        <p:spPr>
          <a:xfrm>
            <a:off x="6264360" y="17550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6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645" name="Table 72"/>
          <p:cNvGraphicFramePr/>
          <p:nvPr/>
        </p:nvGraphicFramePr>
        <p:xfrm>
          <a:off x="9800640" y="259380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46" name="CustomShape 73"/>
          <p:cNvSpPr/>
          <p:nvPr/>
        </p:nvSpPr>
        <p:spPr>
          <a:xfrm>
            <a:off x="9548640" y="234288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47" name="Table 74"/>
          <p:cNvGraphicFramePr/>
          <p:nvPr/>
        </p:nvGraphicFramePr>
        <p:xfrm>
          <a:off x="11633040" y="259380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48" name="CustomShape 75"/>
          <p:cNvSpPr/>
          <p:nvPr/>
        </p:nvSpPr>
        <p:spPr>
          <a:xfrm>
            <a:off x="11381400" y="234288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76"/>
          <p:cNvSpPr/>
          <p:nvPr/>
        </p:nvSpPr>
        <p:spPr>
          <a:xfrm>
            <a:off x="8660520" y="29340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0" name="CustomShape 77"/>
          <p:cNvSpPr/>
          <p:nvPr/>
        </p:nvSpPr>
        <p:spPr>
          <a:xfrm>
            <a:off x="10657800" y="37332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8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651" name="Table 78"/>
          <p:cNvGraphicFramePr/>
          <p:nvPr/>
        </p:nvGraphicFramePr>
        <p:xfrm>
          <a:off x="9016920" y="432396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52" name="CustomShape 79"/>
          <p:cNvSpPr/>
          <p:nvPr/>
        </p:nvSpPr>
        <p:spPr>
          <a:xfrm>
            <a:off x="8765280" y="407268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53" name="Table 80"/>
          <p:cNvGraphicFramePr/>
          <p:nvPr/>
        </p:nvGraphicFramePr>
        <p:xfrm>
          <a:off x="11171520" y="451836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54" name="CustomShape 81"/>
          <p:cNvSpPr/>
          <p:nvPr/>
        </p:nvSpPr>
        <p:spPr>
          <a:xfrm>
            <a:off x="10919880" y="426708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55" name="Table 82"/>
          <p:cNvGraphicFramePr/>
          <p:nvPr/>
        </p:nvGraphicFramePr>
        <p:xfrm>
          <a:off x="10581480" y="644796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56" name="CustomShape 83"/>
          <p:cNvSpPr/>
          <p:nvPr/>
        </p:nvSpPr>
        <p:spPr>
          <a:xfrm>
            <a:off x="10329480" y="619704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84"/>
          <p:cNvSpPr/>
          <p:nvPr/>
        </p:nvSpPr>
        <p:spPr>
          <a:xfrm>
            <a:off x="8302680" y="46728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8" name="CustomShape 85"/>
          <p:cNvSpPr/>
          <p:nvPr/>
        </p:nvSpPr>
        <p:spPr>
          <a:xfrm>
            <a:off x="9997560" y="52218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59" name="CustomShape 86"/>
          <p:cNvSpPr/>
          <p:nvPr/>
        </p:nvSpPr>
        <p:spPr>
          <a:xfrm>
            <a:off x="9267840" y="589464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6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660" name="Table 87"/>
          <p:cNvGraphicFramePr/>
          <p:nvPr/>
        </p:nvGraphicFramePr>
        <p:xfrm>
          <a:off x="9505080" y="769608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61" name="CustomShape 88"/>
          <p:cNvSpPr/>
          <p:nvPr/>
        </p:nvSpPr>
        <p:spPr>
          <a:xfrm>
            <a:off x="9253440" y="744516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89"/>
          <p:cNvSpPr/>
          <p:nvPr/>
        </p:nvSpPr>
        <p:spPr>
          <a:xfrm flipH="1" flipV="1">
            <a:off x="4687920" y="6209640"/>
            <a:ext cx="2418480" cy="12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90"/>
          <p:cNvSpPr/>
          <p:nvPr/>
        </p:nvSpPr>
        <p:spPr>
          <a:xfrm flipH="1" flipV="1">
            <a:off x="4687920" y="6208920"/>
            <a:ext cx="3480480" cy="288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91"/>
          <p:cNvSpPr/>
          <p:nvPr/>
        </p:nvSpPr>
        <p:spPr>
          <a:xfrm>
            <a:off x="5258160" y="8240400"/>
            <a:ext cx="850680" cy="2117520"/>
          </a:xfrm>
          <a:custGeom>
            <a:avLst/>
            <a:gdLst/>
            <a:ahLst/>
            <a:rect l="l" t="t" r="r" b="b"/>
            <a:pathLst>
              <a:path w="19376" h="21600">
                <a:moveTo>
                  <a:pt x="0" y="0"/>
                </a:moveTo>
                <a:cubicBezTo>
                  <a:pt x="15375" y="4852"/>
                  <a:pt x="21600" y="12052"/>
                  <a:pt x="18674" y="2160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92"/>
          <p:cNvSpPr/>
          <p:nvPr/>
        </p:nvSpPr>
        <p:spPr>
          <a:xfrm>
            <a:off x="3550320" y="8942760"/>
            <a:ext cx="648360" cy="1763280"/>
          </a:xfrm>
          <a:custGeom>
            <a:avLst/>
            <a:gdLst/>
            <a:ahLst/>
            <a:rect l="l" t="t" r="r" b="b"/>
            <a:pathLst>
              <a:path w="18353" h="21600">
                <a:moveTo>
                  <a:pt x="0" y="0"/>
                </a:moveTo>
                <a:cubicBezTo>
                  <a:pt x="16089" y="4557"/>
                  <a:pt x="21600" y="11757"/>
                  <a:pt x="16533" y="2160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93"/>
          <p:cNvSpPr/>
          <p:nvPr/>
        </p:nvSpPr>
        <p:spPr>
          <a:xfrm flipH="1" flipV="1">
            <a:off x="7367400" y="6098400"/>
            <a:ext cx="2519640" cy="19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94"/>
          <p:cNvSpPr/>
          <p:nvPr/>
        </p:nvSpPr>
        <p:spPr>
          <a:xfrm>
            <a:off x="8492760" y="72946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6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668" name="Table 95"/>
          <p:cNvGraphicFramePr/>
          <p:nvPr/>
        </p:nvGraphicFramePr>
        <p:xfrm>
          <a:off x="6724080" y="711432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69" name="CustomShape 96"/>
          <p:cNvSpPr/>
          <p:nvPr/>
        </p:nvSpPr>
        <p:spPr>
          <a:xfrm>
            <a:off x="6472080" y="686340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70" name="Table 97"/>
          <p:cNvGraphicFramePr/>
          <p:nvPr/>
        </p:nvGraphicFramePr>
        <p:xfrm>
          <a:off x="7786080" y="870660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71" name="CustomShape 98"/>
          <p:cNvSpPr/>
          <p:nvPr/>
        </p:nvSpPr>
        <p:spPr>
          <a:xfrm>
            <a:off x="7534080" y="845568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99"/>
          <p:cNvSpPr/>
          <p:nvPr/>
        </p:nvSpPr>
        <p:spPr>
          <a:xfrm>
            <a:off x="5863680" y="69706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73" name="CustomShape 100"/>
          <p:cNvSpPr/>
          <p:nvPr/>
        </p:nvSpPr>
        <p:spPr>
          <a:xfrm>
            <a:off x="7030080" y="82785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7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74" name="CustomShape 101"/>
          <p:cNvSpPr/>
          <p:nvPr/>
        </p:nvSpPr>
        <p:spPr>
          <a:xfrm>
            <a:off x="4461120" y="8492760"/>
            <a:ext cx="655560" cy="1760400"/>
          </a:xfrm>
          <a:custGeom>
            <a:avLst/>
            <a:gdLst/>
            <a:ahLst/>
            <a:rect l="l" t="t" r="r" b="b"/>
            <a:pathLst>
              <a:path w="17803" h="21600">
                <a:moveTo>
                  <a:pt x="14958" y="0"/>
                </a:moveTo>
                <a:cubicBezTo>
                  <a:pt x="21600" y="7715"/>
                  <a:pt x="16614" y="14915"/>
                  <a:pt x="0" y="2160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102"/>
          <p:cNvSpPr/>
          <p:nvPr/>
        </p:nvSpPr>
        <p:spPr>
          <a:xfrm>
            <a:off x="2006280" y="9308880"/>
            <a:ext cx="1081800" cy="1397880"/>
          </a:xfrm>
          <a:custGeom>
            <a:avLst/>
            <a:gdLst/>
            <a:ahLst/>
            <a:rect l="l" t="t" r="r" b="b"/>
            <a:pathLst>
              <a:path w="21170" h="21600">
                <a:moveTo>
                  <a:pt x="21149" y="0"/>
                </a:moveTo>
                <a:cubicBezTo>
                  <a:pt x="21600" y="9982"/>
                  <a:pt x="14550" y="17182"/>
                  <a:pt x="0" y="2160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103"/>
          <p:cNvSpPr/>
          <p:nvPr/>
        </p:nvSpPr>
        <p:spPr>
          <a:xfrm>
            <a:off x="11608920" y="6766200"/>
            <a:ext cx="1991880" cy="129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9362" y="122"/>
                  <a:pt x="16562" y="7322"/>
                  <a:pt x="21600" y="2160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77" name="Table 104"/>
          <p:cNvGraphicFramePr/>
          <p:nvPr/>
        </p:nvGraphicFramePr>
        <p:xfrm>
          <a:off x="11767320" y="8706600"/>
          <a:ext cx="766080" cy="767520"/>
        </p:xfrm>
        <a:graphic>
          <a:graphicData uri="http://schemas.openxmlformats.org/drawingml/2006/table">
            <a:tbl>
              <a:tblPr/>
              <a:tblGrid>
                <a:gridCol w="255240"/>
                <a:gridCol w="255240"/>
                <a:gridCol w="255600"/>
              </a:tblGrid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8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3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9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2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4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  <a:tr h="25560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7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Avenir Next Medium"/>
                          <a:ea typeface="Avenir Next Medium"/>
                        </a:rPr>
                        <a:t>6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900" spc="-1" strike="noStrike">
                          <a:solidFill>
                            <a:srgbClr val="ffffff"/>
                          </a:solidFill>
                          <a:latin typeface="DIN Condensed"/>
                          <a:ea typeface="DIN Condensed"/>
                        </a:rPr>
                        <a:t>5</a:t>
                      </a:r>
                      <a:endParaRPr b="0" lang="pt-BR" sz="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ffffff"/>
                      </a:solidFill>
                    </a:lnL>
                    <a:lnR w="25200">
                      <a:solidFill>
                        <a:srgbClr val="ffffff"/>
                      </a:solidFill>
                    </a:lnR>
                    <a:lnT w="25200">
                      <a:solidFill>
                        <a:srgbClr val="ffffff"/>
                      </a:solidFill>
                    </a:lnT>
                    <a:lnB w="25200">
                      <a:solidFill>
                        <a:srgbClr val="ffffff"/>
                      </a:solidFill>
                    </a:lnB>
                    <a:solidFill>
                      <a:srgbClr val="18679a"/>
                    </a:solidFill>
                  </a:tcPr>
                </a:tc>
              </a:tr>
            </a:tbl>
          </a:graphicData>
        </a:graphic>
      </p:graphicFrame>
      <p:sp>
        <p:nvSpPr>
          <p:cNvPr id="678" name="CustomShape 105"/>
          <p:cNvSpPr/>
          <p:nvPr/>
        </p:nvSpPr>
        <p:spPr>
          <a:xfrm>
            <a:off x="11515320" y="8455680"/>
            <a:ext cx="1269720" cy="126972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106"/>
          <p:cNvSpPr/>
          <p:nvPr/>
        </p:nvSpPr>
        <p:spPr>
          <a:xfrm flipH="1" flipV="1">
            <a:off x="7107120" y="7498440"/>
            <a:ext cx="5042880" cy="159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107"/>
          <p:cNvSpPr/>
          <p:nvPr/>
        </p:nvSpPr>
        <p:spPr>
          <a:xfrm>
            <a:off x="10832400" y="91090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8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1" name="CustomShape 108"/>
          <p:cNvSpPr/>
          <p:nvPr/>
        </p:nvSpPr>
        <p:spPr>
          <a:xfrm>
            <a:off x="8787240" y="9284400"/>
            <a:ext cx="2256840" cy="11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7271" y="5090"/>
                  <a:pt x="14471" y="12290"/>
                  <a:pt x="21600" y="2160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109"/>
          <p:cNvSpPr/>
          <p:nvPr/>
        </p:nvSpPr>
        <p:spPr>
          <a:xfrm>
            <a:off x="5128200" y="87433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3" name="CustomShape 110"/>
          <p:cNvSpPr/>
          <p:nvPr/>
        </p:nvSpPr>
        <p:spPr>
          <a:xfrm>
            <a:off x="6003360" y="87433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4" name="CustomShape 111"/>
          <p:cNvSpPr/>
          <p:nvPr/>
        </p:nvSpPr>
        <p:spPr>
          <a:xfrm>
            <a:off x="4036320" y="91090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7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5" name="CustomShape 112"/>
          <p:cNvSpPr/>
          <p:nvPr/>
        </p:nvSpPr>
        <p:spPr>
          <a:xfrm>
            <a:off x="3089880" y="93582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6" name="CustomShape 113"/>
          <p:cNvSpPr/>
          <p:nvPr/>
        </p:nvSpPr>
        <p:spPr>
          <a:xfrm>
            <a:off x="9267840" y="91090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6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87" name="CustomShape 114"/>
          <p:cNvSpPr/>
          <p:nvPr/>
        </p:nvSpPr>
        <p:spPr>
          <a:xfrm>
            <a:off x="10496520" y="7560360"/>
            <a:ext cx="3453480" cy="295920"/>
          </a:xfrm>
          <a:custGeom>
            <a:avLst/>
            <a:gdLst/>
            <a:ahLst/>
            <a:rect l="l" t="t" r="r" b="b"/>
            <a:pathLst>
              <a:path w="21600" h="16368">
                <a:moveTo>
                  <a:pt x="0" y="16368"/>
                </a:moveTo>
                <a:cubicBezTo>
                  <a:pt x="7052" y="-3245"/>
                  <a:pt x="14252" y="-5232"/>
                  <a:pt x="21600" y="10406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115"/>
          <p:cNvSpPr/>
          <p:nvPr/>
        </p:nvSpPr>
        <p:spPr>
          <a:xfrm>
            <a:off x="11385360" y="5965200"/>
            <a:ext cx="1904040" cy="374040"/>
          </a:xfrm>
          <a:custGeom>
            <a:avLst/>
            <a:gdLst/>
            <a:ahLst/>
            <a:rect l="l" t="t" r="r" b="b"/>
            <a:pathLst>
              <a:path w="21600" h="16306">
                <a:moveTo>
                  <a:pt x="0" y="16306"/>
                </a:moveTo>
                <a:cubicBezTo>
                  <a:pt x="5958" y="-3685"/>
                  <a:pt x="13158" y="-5294"/>
                  <a:pt x="21600" y="11478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116"/>
          <p:cNvSpPr/>
          <p:nvPr/>
        </p:nvSpPr>
        <p:spPr>
          <a:xfrm>
            <a:off x="12244680" y="56602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90" name="CustomShape 117"/>
          <p:cNvSpPr/>
          <p:nvPr/>
        </p:nvSpPr>
        <p:spPr>
          <a:xfrm>
            <a:off x="12244680" y="64537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7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691" name="CustomShape 118"/>
          <p:cNvSpPr/>
          <p:nvPr/>
        </p:nvSpPr>
        <p:spPr>
          <a:xfrm>
            <a:off x="12714480" y="8655480"/>
            <a:ext cx="1890720" cy="648360"/>
          </a:xfrm>
          <a:custGeom>
            <a:avLst/>
            <a:gdLst/>
            <a:ahLst/>
            <a:rect l="l" t="t" r="r" b="b"/>
            <a:pathLst>
              <a:path w="21600" h="17662">
                <a:moveTo>
                  <a:pt x="0" y="3183"/>
                </a:moveTo>
                <a:cubicBezTo>
                  <a:pt x="7636" y="-3938"/>
                  <a:pt x="14836" y="888"/>
                  <a:pt x="21600" y="17662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19"/>
          <p:cNvSpPr/>
          <p:nvPr/>
        </p:nvSpPr>
        <p:spPr>
          <a:xfrm>
            <a:off x="12597120" y="7988760"/>
            <a:ext cx="1477080" cy="63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6878" y="7303"/>
                  <a:pt x="14078" y="103"/>
                  <a:pt x="21600" y="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20"/>
          <p:cNvSpPr/>
          <p:nvPr/>
        </p:nvSpPr>
        <p:spPr>
          <a:xfrm>
            <a:off x="12004920" y="4224600"/>
            <a:ext cx="1575000" cy="407520"/>
          </a:xfrm>
          <a:custGeom>
            <a:avLst/>
            <a:gdLst/>
            <a:ahLst/>
            <a:rect l="l" t="t" r="r" b="b"/>
            <a:pathLst>
              <a:path w="21600" h="16523">
                <a:moveTo>
                  <a:pt x="0" y="8575"/>
                </a:moveTo>
                <a:cubicBezTo>
                  <a:pt x="6465" y="-5077"/>
                  <a:pt x="13665" y="-2428"/>
                  <a:pt x="21600" y="16523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21"/>
          <p:cNvSpPr/>
          <p:nvPr/>
        </p:nvSpPr>
        <p:spPr>
          <a:xfrm>
            <a:off x="12290760" y="86400"/>
            <a:ext cx="1321200" cy="368280"/>
          </a:xfrm>
          <a:custGeom>
            <a:avLst/>
            <a:gdLst/>
            <a:ahLst/>
            <a:rect l="l" t="t" r="r" b="b"/>
            <a:pathLst>
              <a:path w="21600" h="16499">
                <a:moveTo>
                  <a:pt x="0" y="8815"/>
                </a:moveTo>
                <a:cubicBezTo>
                  <a:pt x="5976" y="-5101"/>
                  <a:pt x="13176" y="-2540"/>
                  <a:pt x="21600" y="16499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22"/>
          <p:cNvSpPr/>
          <p:nvPr/>
        </p:nvSpPr>
        <p:spPr>
          <a:xfrm>
            <a:off x="10535400" y="7705800"/>
            <a:ext cx="2911680" cy="408240"/>
          </a:xfrm>
          <a:custGeom>
            <a:avLst/>
            <a:gdLst/>
            <a:ahLst/>
            <a:rect l="l" t="t" r="r" b="b"/>
            <a:pathLst>
              <a:path w="21600" h="20210">
                <a:moveTo>
                  <a:pt x="0" y="19970"/>
                </a:moveTo>
                <a:cubicBezTo>
                  <a:pt x="9462" y="21600"/>
                  <a:pt x="16662" y="14943"/>
                  <a:pt x="21600" y="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23"/>
          <p:cNvSpPr/>
          <p:nvPr/>
        </p:nvSpPr>
        <p:spPr>
          <a:xfrm>
            <a:off x="12551400" y="804960"/>
            <a:ext cx="1874160" cy="150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9996" y="1403"/>
                  <a:pt x="17196" y="8603"/>
                  <a:pt x="21600" y="2160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24"/>
          <p:cNvSpPr/>
          <p:nvPr/>
        </p:nvSpPr>
        <p:spPr>
          <a:xfrm>
            <a:off x="8488080" y="-640440"/>
            <a:ext cx="2042640" cy="738720"/>
          </a:xfrm>
          <a:custGeom>
            <a:avLst/>
            <a:gdLst/>
            <a:ahLst/>
            <a:rect l="l" t="t" r="r" b="b"/>
            <a:pathLst>
              <a:path w="21600" h="18627">
                <a:moveTo>
                  <a:pt x="0" y="18627"/>
                </a:moveTo>
                <a:cubicBezTo>
                  <a:pt x="4955" y="2756"/>
                  <a:pt x="12155" y="-2973"/>
                  <a:pt x="21600" y="1439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25"/>
          <p:cNvSpPr/>
          <p:nvPr/>
        </p:nvSpPr>
        <p:spPr>
          <a:xfrm>
            <a:off x="12199320" y="4836960"/>
            <a:ext cx="2261160" cy="1324080"/>
          </a:xfrm>
          <a:custGeom>
            <a:avLst/>
            <a:gdLst/>
            <a:ahLst/>
            <a:rect l="l" t="t" r="r" b="b"/>
            <a:pathLst>
              <a:path w="21600" h="21546">
                <a:moveTo>
                  <a:pt x="0" y="1"/>
                </a:moveTo>
                <a:cubicBezTo>
                  <a:pt x="9041" y="-54"/>
                  <a:pt x="16241" y="7128"/>
                  <a:pt x="21600" y="21546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26"/>
          <p:cNvSpPr/>
          <p:nvPr/>
        </p:nvSpPr>
        <p:spPr>
          <a:xfrm>
            <a:off x="8651160" y="-366120"/>
            <a:ext cx="2833920" cy="595800"/>
          </a:xfrm>
          <a:custGeom>
            <a:avLst/>
            <a:gdLst/>
            <a:ahLst/>
            <a:rect l="l" t="t" r="r" b="b"/>
            <a:pathLst>
              <a:path w="21600" h="17032">
                <a:moveTo>
                  <a:pt x="0" y="17032"/>
                </a:moveTo>
                <a:cubicBezTo>
                  <a:pt x="6265" y="-658"/>
                  <a:pt x="13465" y="-4568"/>
                  <a:pt x="21600" y="5302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27"/>
          <p:cNvSpPr/>
          <p:nvPr/>
        </p:nvSpPr>
        <p:spPr>
          <a:xfrm>
            <a:off x="12656160" y="2261880"/>
            <a:ext cx="521280" cy="816480"/>
          </a:xfrm>
          <a:custGeom>
            <a:avLst/>
            <a:gdLst/>
            <a:ahLst/>
            <a:rect l="l" t="t" r="r" b="b"/>
            <a:pathLst>
              <a:path w="17374" h="21398">
                <a:moveTo>
                  <a:pt x="0" y="21393"/>
                </a:moveTo>
                <a:cubicBezTo>
                  <a:pt x="17144" y="21600"/>
                  <a:pt x="21600" y="14469"/>
                  <a:pt x="13369" y="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28"/>
          <p:cNvSpPr/>
          <p:nvPr/>
        </p:nvSpPr>
        <p:spPr>
          <a:xfrm>
            <a:off x="12594960" y="2388960"/>
            <a:ext cx="589680" cy="29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129"/>
          <p:cNvSpPr/>
          <p:nvPr/>
        </p:nvSpPr>
        <p:spPr>
          <a:xfrm>
            <a:off x="10015560" y="-602640"/>
            <a:ext cx="1419840" cy="765720"/>
          </a:xfrm>
          <a:custGeom>
            <a:avLst/>
            <a:gdLst/>
            <a:ahLst/>
            <a:rect l="l" t="t" r="r" b="b"/>
            <a:pathLst>
              <a:path w="21600" h="20485">
                <a:moveTo>
                  <a:pt x="0" y="20485"/>
                </a:moveTo>
                <a:cubicBezTo>
                  <a:pt x="3002" y="5664"/>
                  <a:pt x="10202" y="-1115"/>
                  <a:pt x="21600" y="149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130"/>
          <p:cNvSpPr/>
          <p:nvPr/>
        </p:nvSpPr>
        <p:spPr>
          <a:xfrm>
            <a:off x="10663920" y="1803960"/>
            <a:ext cx="3116520" cy="738720"/>
          </a:xfrm>
          <a:custGeom>
            <a:avLst/>
            <a:gdLst/>
            <a:ahLst/>
            <a:rect l="l" t="t" r="r" b="b"/>
            <a:pathLst>
              <a:path w="21600" h="17727">
                <a:moveTo>
                  <a:pt x="0" y="17727"/>
                </a:moveTo>
                <a:cubicBezTo>
                  <a:pt x="6207" y="1028"/>
                  <a:pt x="13407" y="-3873"/>
                  <a:pt x="21600" y="3023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131"/>
          <p:cNvSpPr/>
          <p:nvPr/>
        </p:nvSpPr>
        <p:spPr>
          <a:xfrm>
            <a:off x="10365480" y="-415800"/>
            <a:ext cx="2900160" cy="757080"/>
          </a:xfrm>
          <a:custGeom>
            <a:avLst/>
            <a:gdLst/>
            <a:ahLst/>
            <a:rect l="l" t="t" r="r" b="b"/>
            <a:pathLst>
              <a:path w="21600" h="17952">
                <a:moveTo>
                  <a:pt x="0" y="17952"/>
                </a:moveTo>
                <a:cubicBezTo>
                  <a:pt x="6022" y="1494"/>
                  <a:pt x="13222" y="-3648"/>
                  <a:pt x="21600" y="2526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132"/>
          <p:cNvSpPr/>
          <p:nvPr/>
        </p:nvSpPr>
        <p:spPr>
          <a:xfrm>
            <a:off x="12094200" y="15033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06" name="CustomShape 133"/>
          <p:cNvSpPr/>
          <p:nvPr/>
        </p:nvSpPr>
        <p:spPr>
          <a:xfrm>
            <a:off x="12512160" y="38347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07" name="CustomShape 134"/>
          <p:cNvSpPr/>
          <p:nvPr/>
        </p:nvSpPr>
        <p:spPr>
          <a:xfrm>
            <a:off x="12512160" y="45039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08" name="CustomShape 135"/>
          <p:cNvSpPr/>
          <p:nvPr/>
        </p:nvSpPr>
        <p:spPr>
          <a:xfrm>
            <a:off x="12512160" y="80931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09" name="CustomShape 136"/>
          <p:cNvSpPr/>
          <p:nvPr/>
        </p:nvSpPr>
        <p:spPr>
          <a:xfrm>
            <a:off x="11883960" y="71650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7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0" name="CustomShape 137"/>
          <p:cNvSpPr/>
          <p:nvPr/>
        </p:nvSpPr>
        <p:spPr>
          <a:xfrm>
            <a:off x="11748240" y="77277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8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1" name="CustomShape 138"/>
          <p:cNvSpPr/>
          <p:nvPr/>
        </p:nvSpPr>
        <p:spPr>
          <a:xfrm>
            <a:off x="12724560" y="21747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2" name="CustomShape 139"/>
          <p:cNvSpPr/>
          <p:nvPr/>
        </p:nvSpPr>
        <p:spPr>
          <a:xfrm>
            <a:off x="12730320" y="26575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3" name="CustomShape 140"/>
          <p:cNvSpPr/>
          <p:nvPr/>
        </p:nvSpPr>
        <p:spPr>
          <a:xfrm>
            <a:off x="12532680" y="3369240"/>
            <a:ext cx="3111120" cy="547920"/>
          </a:xfrm>
          <a:custGeom>
            <a:avLst/>
            <a:gdLst/>
            <a:ahLst/>
            <a:rect l="l" t="t" r="r" b="b"/>
            <a:pathLst>
              <a:path w="21600" h="16697">
                <a:moveTo>
                  <a:pt x="21600" y="9531"/>
                </a:moveTo>
                <a:cubicBezTo>
                  <a:pt x="13725" y="21600"/>
                  <a:pt x="6525" y="18423"/>
                  <a:pt x="0" y="0"/>
                </a:cubicBez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141"/>
          <p:cNvSpPr/>
          <p:nvPr/>
        </p:nvSpPr>
        <p:spPr>
          <a:xfrm>
            <a:off x="12724560" y="31485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7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5" name="CustomShape 142"/>
          <p:cNvSpPr/>
          <p:nvPr/>
        </p:nvSpPr>
        <p:spPr>
          <a:xfrm>
            <a:off x="12616200" y="4590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6" name="CustomShape 143"/>
          <p:cNvSpPr/>
          <p:nvPr/>
        </p:nvSpPr>
        <p:spPr>
          <a:xfrm>
            <a:off x="10584000" y="1263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17" name="CustomShape 144"/>
          <p:cNvSpPr/>
          <p:nvPr/>
        </p:nvSpPr>
        <p:spPr>
          <a:xfrm>
            <a:off x="8965800" y="-961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ustomShape 1"/>
          <p:cNvSpPr/>
          <p:nvPr/>
        </p:nvSpPr>
        <p:spPr>
          <a:xfrm>
            <a:off x="279360" y="4694760"/>
            <a:ext cx="363240" cy="363240"/>
          </a:xfrm>
          <a:prstGeom prst="ellipse">
            <a:avLst/>
          </a:prstGeom>
          <a:noFill/>
          <a:ln w="25560">
            <a:solidFill>
              <a:schemeClr val="accent5">
                <a:hueOff val="-234537"/>
                <a:satOff val="-1108"/>
                <a:lumOff val="-14796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"/>
          <p:cNvSpPr/>
          <p:nvPr/>
        </p:nvSpPr>
        <p:spPr>
          <a:xfrm>
            <a:off x="914400" y="19515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"/>
          <p:cNvSpPr/>
          <p:nvPr/>
        </p:nvSpPr>
        <p:spPr>
          <a:xfrm>
            <a:off x="1219320" y="46947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4"/>
          <p:cNvSpPr/>
          <p:nvPr/>
        </p:nvSpPr>
        <p:spPr>
          <a:xfrm>
            <a:off x="901800" y="7319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5"/>
          <p:cNvSpPr/>
          <p:nvPr/>
        </p:nvSpPr>
        <p:spPr>
          <a:xfrm>
            <a:off x="1752480" y="12787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6"/>
          <p:cNvSpPr/>
          <p:nvPr/>
        </p:nvSpPr>
        <p:spPr>
          <a:xfrm>
            <a:off x="1752480" y="23709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7"/>
          <p:cNvSpPr/>
          <p:nvPr/>
        </p:nvSpPr>
        <p:spPr>
          <a:xfrm>
            <a:off x="1994040" y="38440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8"/>
          <p:cNvSpPr/>
          <p:nvPr/>
        </p:nvSpPr>
        <p:spPr>
          <a:xfrm>
            <a:off x="1994040" y="46947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9"/>
          <p:cNvSpPr/>
          <p:nvPr/>
        </p:nvSpPr>
        <p:spPr>
          <a:xfrm>
            <a:off x="1994040" y="55458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10"/>
          <p:cNvSpPr/>
          <p:nvPr/>
        </p:nvSpPr>
        <p:spPr>
          <a:xfrm>
            <a:off x="1650960" y="66632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11"/>
          <p:cNvSpPr/>
          <p:nvPr/>
        </p:nvSpPr>
        <p:spPr>
          <a:xfrm>
            <a:off x="1650960" y="80604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12"/>
          <p:cNvSpPr/>
          <p:nvPr/>
        </p:nvSpPr>
        <p:spPr>
          <a:xfrm>
            <a:off x="461160" y="4876920"/>
            <a:ext cx="939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13"/>
          <p:cNvSpPr/>
          <p:nvPr/>
        </p:nvSpPr>
        <p:spPr>
          <a:xfrm flipH="1" flipV="1">
            <a:off x="460800" y="4876920"/>
            <a:ext cx="622080" cy="262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14"/>
          <p:cNvSpPr/>
          <p:nvPr/>
        </p:nvSpPr>
        <p:spPr>
          <a:xfrm flipV="1">
            <a:off x="1401120" y="4025160"/>
            <a:ext cx="774360" cy="85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15"/>
          <p:cNvSpPr/>
          <p:nvPr/>
        </p:nvSpPr>
        <p:spPr>
          <a:xfrm>
            <a:off x="1401120" y="4876920"/>
            <a:ext cx="774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16"/>
          <p:cNvSpPr/>
          <p:nvPr/>
        </p:nvSpPr>
        <p:spPr>
          <a:xfrm>
            <a:off x="1401120" y="4876920"/>
            <a:ext cx="774360" cy="85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17"/>
          <p:cNvSpPr/>
          <p:nvPr/>
        </p:nvSpPr>
        <p:spPr>
          <a:xfrm flipV="1">
            <a:off x="1096200" y="1459440"/>
            <a:ext cx="83772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18"/>
          <p:cNvSpPr/>
          <p:nvPr/>
        </p:nvSpPr>
        <p:spPr>
          <a:xfrm flipV="1">
            <a:off x="461160" y="2132640"/>
            <a:ext cx="634680" cy="274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19"/>
          <p:cNvSpPr/>
          <p:nvPr/>
        </p:nvSpPr>
        <p:spPr>
          <a:xfrm>
            <a:off x="1096200" y="2133720"/>
            <a:ext cx="837720" cy="41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20"/>
          <p:cNvSpPr/>
          <p:nvPr/>
        </p:nvSpPr>
        <p:spPr>
          <a:xfrm>
            <a:off x="1934640" y="1460520"/>
            <a:ext cx="1117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21"/>
          <p:cNvSpPr/>
          <p:nvPr/>
        </p:nvSpPr>
        <p:spPr>
          <a:xfrm flipV="1">
            <a:off x="1832760" y="6686640"/>
            <a:ext cx="799920" cy="15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22"/>
          <p:cNvSpPr/>
          <p:nvPr/>
        </p:nvSpPr>
        <p:spPr>
          <a:xfrm>
            <a:off x="1832760" y="6845400"/>
            <a:ext cx="799920" cy="64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23"/>
          <p:cNvSpPr/>
          <p:nvPr/>
        </p:nvSpPr>
        <p:spPr>
          <a:xfrm flipV="1">
            <a:off x="2175840" y="3486240"/>
            <a:ext cx="1028520" cy="53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24"/>
          <p:cNvSpPr/>
          <p:nvPr/>
        </p:nvSpPr>
        <p:spPr>
          <a:xfrm>
            <a:off x="1083600" y="7500960"/>
            <a:ext cx="748800" cy="74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25"/>
          <p:cNvSpPr/>
          <p:nvPr/>
        </p:nvSpPr>
        <p:spPr>
          <a:xfrm flipV="1">
            <a:off x="1083600" y="6845400"/>
            <a:ext cx="748800" cy="65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26"/>
          <p:cNvSpPr/>
          <p:nvPr/>
        </p:nvSpPr>
        <p:spPr>
          <a:xfrm>
            <a:off x="2870280" y="12787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27"/>
          <p:cNvSpPr/>
          <p:nvPr/>
        </p:nvSpPr>
        <p:spPr>
          <a:xfrm>
            <a:off x="2768760" y="8111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28"/>
          <p:cNvSpPr/>
          <p:nvPr/>
        </p:nvSpPr>
        <p:spPr>
          <a:xfrm>
            <a:off x="2654280" y="20786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29"/>
          <p:cNvSpPr/>
          <p:nvPr/>
        </p:nvSpPr>
        <p:spPr>
          <a:xfrm>
            <a:off x="2451240" y="28980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30"/>
          <p:cNvSpPr/>
          <p:nvPr/>
        </p:nvSpPr>
        <p:spPr>
          <a:xfrm>
            <a:off x="3022560" y="33044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31"/>
          <p:cNvSpPr/>
          <p:nvPr/>
        </p:nvSpPr>
        <p:spPr>
          <a:xfrm>
            <a:off x="3022560" y="40788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32"/>
          <p:cNvSpPr/>
          <p:nvPr/>
        </p:nvSpPr>
        <p:spPr>
          <a:xfrm>
            <a:off x="3022560" y="51710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33"/>
          <p:cNvSpPr/>
          <p:nvPr/>
        </p:nvSpPr>
        <p:spPr>
          <a:xfrm>
            <a:off x="3022560" y="6095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34"/>
          <p:cNvSpPr/>
          <p:nvPr/>
        </p:nvSpPr>
        <p:spPr>
          <a:xfrm>
            <a:off x="2451240" y="73080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35"/>
          <p:cNvSpPr/>
          <p:nvPr/>
        </p:nvSpPr>
        <p:spPr>
          <a:xfrm>
            <a:off x="2451240" y="65048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36"/>
          <p:cNvSpPr/>
          <p:nvPr/>
        </p:nvSpPr>
        <p:spPr>
          <a:xfrm>
            <a:off x="3556080" y="4723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37"/>
          <p:cNvSpPr/>
          <p:nvPr/>
        </p:nvSpPr>
        <p:spPr>
          <a:xfrm>
            <a:off x="4025880" y="1307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38"/>
          <p:cNvSpPr/>
          <p:nvPr/>
        </p:nvSpPr>
        <p:spPr>
          <a:xfrm>
            <a:off x="3556080" y="23709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39"/>
          <p:cNvSpPr/>
          <p:nvPr/>
        </p:nvSpPr>
        <p:spPr>
          <a:xfrm>
            <a:off x="4241880" y="27072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40"/>
          <p:cNvSpPr/>
          <p:nvPr/>
        </p:nvSpPr>
        <p:spPr>
          <a:xfrm>
            <a:off x="3987720" y="3701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41"/>
          <p:cNvSpPr/>
          <p:nvPr/>
        </p:nvSpPr>
        <p:spPr>
          <a:xfrm>
            <a:off x="4876920" y="41932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42"/>
          <p:cNvSpPr/>
          <p:nvPr/>
        </p:nvSpPr>
        <p:spPr>
          <a:xfrm>
            <a:off x="4470480" y="49744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43"/>
          <p:cNvSpPr/>
          <p:nvPr/>
        </p:nvSpPr>
        <p:spPr>
          <a:xfrm>
            <a:off x="5219640" y="63396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44"/>
          <p:cNvSpPr/>
          <p:nvPr/>
        </p:nvSpPr>
        <p:spPr>
          <a:xfrm>
            <a:off x="3987720" y="6095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45"/>
          <p:cNvSpPr/>
          <p:nvPr/>
        </p:nvSpPr>
        <p:spPr>
          <a:xfrm>
            <a:off x="4000680" y="7319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46"/>
          <p:cNvSpPr/>
          <p:nvPr/>
        </p:nvSpPr>
        <p:spPr>
          <a:xfrm>
            <a:off x="4737240" y="85622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47"/>
          <p:cNvSpPr/>
          <p:nvPr/>
        </p:nvSpPr>
        <p:spPr>
          <a:xfrm>
            <a:off x="3416400" y="90446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48"/>
          <p:cNvSpPr/>
          <p:nvPr/>
        </p:nvSpPr>
        <p:spPr>
          <a:xfrm>
            <a:off x="6083280" y="35708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49"/>
          <p:cNvSpPr/>
          <p:nvPr/>
        </p:nvSpPr>
        <p:spPr>
          <a:xfrm>
            <a:off x="5359320" y="24915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50"/>
          <p:cNvSpPr/>
          <p:nvPr/>
        </p:nvSpPr>
        <p:spPr>
          <a:xfrm>
            <a:off x="5041800" y="16153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51"/>
          <p:cNvSpPr/>
          <p:nvPr/>
        </p:nvSpPr>
        <p:spPr>
          <a:xfrm>
            <a:off x="5765760" y="48409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52"/>
          <p:cNvSpPr/>
          <p:nvPr/>
        </p:nvSpPr>
        <p:spPr>
          <a:xfrm>
            <a:off x="5041800" y="6120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53"/>
          <p:cNvSpPr/>
          <p:nvPr/>
        </p:nvSpPr>
        <p:spPr>
          <a:xfrm>
            <a:off x="6477120" y="23709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54"/>
          <p:cNvSpPr/>
          <p:nvPr/>
        </p:nvSpPr>
        <p:spPr>
          <a:xfrm>
            <a:off x="6299280" y="14374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55"/>
          <p:cNvSpPr/>
          <p:nvPr/>
        </p:nvSpPr>
        <p:spPr>
          <a:xfrm>
            <a:off x="7632720" y="17420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56"/>
          <p:cNvSpPr/>
          <p:nvPr/>
        </p:nvSpPr>
        <p:spPr>
          <a:xfrm>
            <a:off x="7759800" y="26312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57"/>
          <p:cNvSpPr/>
          <p:nvPr/>
        </p:nvSpPr>
        <p:spPr>
          <a:xfrm>
            <a:off x="7378560" y="35708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58"/>
          <p:cNvSpPr/>
          <p:nvPr/>
        </p:nvSpPr>
        <p:spPr>
          <a:xfrm>
            <a:off x="7378560" y="44092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CustomShape 59"/>
          <p:cNvSpPr/>
          <p:nvPr/>
        </p:nvSpPr>
        <p:spPr>
          <a:xfrm>
            <a:off x="6946920" y="53107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7" name="CustomShape 60"/>
          <p:cNvSpPr/>
          <p:nvPr/>
        </p:nvSpPr>
        <p:spPr>
          <a:xfrm>
            <a:off x="6451560" y="63396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61"/>
          <p:cNvSpPr/>
          <p:nvPr/>
        </p:nvSpPr>
        <p:spPr>
          <a:xfrm>
            <a:off x="6451560" y="7319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62"/>
          <p:cNvSpPr/>
          <p:nvPr/>
        </p:nvSpPr>
        <p:spPr>
          <a:xfrm>
            <a:off x="5041800" y="7319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63"/>
          <p:cNvSpPr/>
          <p:nvPr/>
        </p:nvSpPr>
        <p:spPr>
          <a:xfrm>
            <a:off x="5943600" y="8111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64"/>
          <p:cNvSpPr/>
          <p:nvPr/>
        </p:nvSpPr>
        <p:spPr>
          <a:xfrm>
            <a:off x="5765760" y="89114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65"/>
          <p:cNvSpPr/>
          <p:nvPr/>
        </p:nvSpPr>
        <p:spPr>
          <a:xfrm>
            <a:off x="6946920" y="84286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66"/>
          <p:cNvSpPr/>
          <p:nvPr/>
        </p:nvSpPr>
        <p:spPr>
          <a:xfrm>
            <a:off x="8534520" y="70063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67"/>
          <p:cNvSpPr/>
          <p:nvPr/>
        </p:nvSpPr>
        <p:spPr>
          <a:xfrm>
            <a:off x="7759800" y="77810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68"/>
          <p:cNvSpPr/>
          <p:nvPr/>
        </p:nvSpPr>
        <p:spPr>
          <a:xfrm>
            <a:off x="8852040" y="84286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69"/>
          <p:cNvSpPr/>
          <p:nvPr/>
        </p:nvSpPr>
        <p:spPr>
          <a:xfrm>
            <a:off x="7687440" y="6095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70"/>
          <p:cNvSpPr/>
          <p:nvPr/>
        </p:nvSpPr>
        <p:spPr>
          <a:xfrm>
            <a:off x="8195760" y="51710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71"/>
          <p:cNvSpPr/>
          <p:nvPr/>
        </p:nvSpPr>
        <p:spPr>
          <a:xfrm>
            <a:off x="8360640" y="40788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72"/>
          <p:cNvSpPr/>
          <p:nvPr/>
        </p:nvSpPr>
        <p:spPr>
          <a:xfrm>
            <a:off x="8534520" y="31518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CustomShape 73"/>
          <p:cNvSpPr/>
          <p:nvPr/>
        </p:nvSpPr>
        <p:spPr>
          <a:xfrm>
            <a:off x="8852040" y="20786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1" name="CustomShape 74"/>
          <p:cNvSpPr/>
          <p:nvPr/>
        </p:nvSpPr>
        <p:spPr>
          <a:xfrm>
            <a:off x="8195760" y="11358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2" name="CustomShape 75"/>
          <p:cNvSpPr/>
          <p:nvPr/>
        </p:nvSpPr>
        <p:spPr>
          <a:xfrm>
            <a:off x="7039800" y="7927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76"/>
          <p:cNvSpPr/>
          <p:nvPr/>
        </p:nvSpPr>
        <p:spPr>
          <a:xfrm>
            <a:off x="5943600" y="4723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CustomShape 77"/>
          <p:cNvSpPr/>
          <p:nvPr/>
        </p:nvSpPr>
        <p:spPr>
          <a:xfrm>
            <a:off x="8136000" y="4723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78"/>
          <p:cNvSpPr/>
          <p:nvPr/>
        </p:nvSpPr>
        <p:spPr>
          <a:xfrm>
            <a:off x="9393480" y="4723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79"/>
          <p:cNvSpPr/>
          <p:nvPr/>
        </p:nvSpPr>
        <p:spPr>
          <a:xfrm>
            <a:off x="9545760" y="14374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7" name="CustomShape 80"/>
          <p:cNvSpPr/>
          <p:nvPr/>
        </p:nvSpPr>
        <p:spPr>
          <a:xfrm>
            <a:off x="9901440" y="28980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8" name="CustomShape 81"/>
          <p:cNvSpPr/>
          <p:nvPr/>
        </p:nvSpPr>
        <p:spPr>
          <a:xfrm>
            <a:off x="9774360" y="39520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9" name="CustomShape 82"/>
          <p:cNvSpPr/>
          <p:nvPr/>
        </p:nvSpPr>
        <p:spPr>
          <a:xfrm>
            <a:off x="9215640" y="48409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83"/>
          <p:cNvSpPr/>
          <p:nvPr/>
        </p:nvSpPr>
        <p:spPr>
          <a:xfrm>
            <a:off x="9215640" y="59457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84"/>
          <p:cNvSpPr/>
          <p:nvPr/>
        </p:nvSpPr>
        <p:spPr>
          <a:xfrm>
            <a:off x="9901440" y="72032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85"/>
          <p:cNvSpPr/>
          <p:nvPr/>
        </p:nvSpPr>
        <p:spPr>
          <a:xfrm>
            <a:off x="10422000" y="89114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86"/>
          <p:cNvSpPr/>
          <p:nvPr/>
        </p:nvSpPr>
        <p:spPr>
          <a:xfrm>
            <a:off x="9901440" y="8111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87"/>
          <p:cNvSpPr/>
          <p:nvPr/>
        </p:nvSpPr>
        <p:spPr>
          <a:xfrm>
            <a:off x="10790640" y="77302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88"/>
          <p:cNvSpPr/>
          <p:nvPr/>
        </p:nvSpPr>
        <p:spPr>
          <a:xfrm>
            <a:off x="10269720" y="62949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89"/>
          <p:cNvSpPr/>
          <p:nvPr/>
        </p:nvSpPr>
        <p:spPr>
          <a:xfrm>
            <a:off x="10269720" y="53107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90"/>
          <p:cNvSpPr/>
          <p:nvPr/>
        </p:nvSpPr>
        <p:spPr>
          <a:xfrm>
            <a:off x="10790640" y="44092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91"/>
          <p:cNvSpPr/>
          <p:nvPr/>
        </p:nvSpPr>
        <p:spPr>
          <a:xfrm>
            <a:off x="10917360" y="34059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92"/>
          <p:cNvSpPr/>
          <p:nvPr/>
        </p:nvSpPr>
        <p:spPr>
          <a:xfrm>
            <a:off x="10523880" y="20786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93"/>
          <p:cNvSpPr/>
          <p:nvPr/>
        </p:nvSpPr>
        <p:spPr>
          <a:xfrm>
            <a:off x="10523880" y="9230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94"/>
          <p:cNvSpPr/>
          <p:nvPr/>
        </p:nvSpPr>
        <p:spPr>
          <a:xfrm>
            <a:off x="11425320" y="326160"/>
            <a:ext cx="363240" cy="36324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95"/>
          <p:cNvSpPr/>
          <p:nvPr/>
        </p:nvSpPr>
        <p:spPr>
          <a:xfrm>
            <a:off x="11459160" y="16153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96"/>
          <p:cNvSpPr/>
          <p:nvPr/>
        </p:nvSpPr>
        <p:spPr>
          <a:xfrm>
            <a:off x="11598840" y="27072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97"/>
          <p:cNvSpPr/>
          <p:nvPr/>
        </p:nvSpPr>
        <p:spPr>
          <a:xfrm>
            <a:off x="12106800" y="4193280"/>
            <a:ext cx="363240" cy="36324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CustomShape 98"/>
          <p:cNvSpPr/>
          <p:nvPr/>
        </p:nvSpPr>
        <p:spPr>
          <a:xfrm>
            <a:off x="11920680" y="49744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6" name="CustomShape 99"/>
          <p:cNvSpPr/>
          <p:nvPr/>
        </p:nvSpPr>
        <p:spPr>
          <a:xfrm>
            <a:off x="11459160" y="59457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CustomShape 100"/>
          <p:cNvSpPr/>
          <p:nvPr/>
        </p:nvSpPr>
        <p:spPr>
          <a:xfrm>
            <a:off x="11598840" y="68475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8" name="CustomShape 101"/>
          <p:cNvSpPr/>
          <p:nvPr/>
        </p:nvSpPr>
        <p:spPr>
          <a:xfrm>
            <a:off x="11920680" y="85622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9" name="CustomShape 102"/>
          <p:cNvSpPr/>
          <p:nvPr/>
        </p:nvSpPr>
        <p:spPr>
          <a:xfrm>
            <a:off x="7971120" y="90446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103"/>
          <p:cNvSpPr/>
          <p:nvPr/>
        </p:nvSpPr>
        <p:spPr>
          <a:xfrm flipV="1">
            <a:off x="4169520" y="2672280"/>
            <a:ext cx="1371240" cy="120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104"/>
          <p:cNvSpPr/>
          <p:nvPr/>
        </p:nvSpPr>
        <p:spPr>
          <a:xfrm>
            <a:off x="3204360" y="3486240"/>
            <a:ext cx="964800" cy="3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105"/>
          <p:cNvSpPr/>
          <p:nvPr/>
        </p:nvSpPr>
        <p:spPr>
          <a:xfrm flipV="1">
            <a:off x="3204360" y="2888280"/>
            <a:ext cx="1218960" cy="59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106"/>
          <p:cNvSpPr/>
          <p:nvPr/>
        </p:nvSpPr>
        <p:spPr>
          <a:xfrm flipV="1">
            <a:off x="2633040" y="2551680"/>
            <a:ext cx="1104480" cy="5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107"/>
          <p:cNvSpPr/>
          <p:nvPr/>
        </p:nvSpPr>
        <p:spPr>
          <a:xfrm flipV="1">
            <a:off x="1934640" y="2260080"/>
            <a:ext cx="901440" cy="29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108"/>
          <p:cNvSpPr/>
          <p:nvPr/>
        </p:nvSpPr>
        <p:spPr>
          <a:xfrm>
            <a:off x="1934640" y="2552760"/>
            <a:ext cx="698040" cy="52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109"/>
          <p:cNvSpPr/>
          <p:nvPr/>
        </p:nvSpPr>
        <p:spPr>
          <a:xfrm>
            <a:off x="2175840" y="4025880"/>
            <a:ext cx="1028520" cy="23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110"/>
          <p:cNvSpPr/>
          <p:nvPr/>
        </p:nvSpPr>
        <p:spPr>
          <a:xfrm flipV="1">
            <a:off x="4652280" y="5021640"/>
            <a:ext cx="1294920" cy="13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11"/>
          <p:cNvSpPr/>
          <p:nvPr/>
        </p:nvSpPr>
        <p:spPr>
          <a:xfrm>
            <a:off x="4169520" y="3882960"/>
            <a:ext cx="888480" cy="49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112"/>
          <p:cNvSpPr/>
          <p:nvPr/>
        </p:nvSpPr>
        <p:spPr>
          <a:xfrm>
            <a:off x="3204360" y="4260960"/>
            <a:ext cx="1854000" cy="1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113"/>
          <p:cNvSpPr/>
          <p:nvPr/>
        </p:nvSpPr>
        <p:spPr>
          <a:xfrm flipV="1">
            <a:off x="3204360" y="5155920"/>
            <a:ext cx="1447560" cy="19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14"/>
          <p:cNvSpPr/>
          <p:nvPr/>
        </p:nvSpPr>
        <p:spPr>
          <a:xfrm>
            <a:off x="2175840" y="4876920"/>
            <a:ext cx="102852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15"/>
          <p:cNvSpPr/>
          <p:nvPr/>
        </p:nvSpPr>
        <p:spPr>
          <a:xfrm>
            <a:off x="2175840" y="5727600"/>
            <a:ext cx="1028520" cy="54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116"/>
          <p:cNvSpPr/>
          <p:nvPr/>
        </p:nvSpPr>
        <p:spPr>
          <a:xfrm>
            <a:off x="4169520" y="6276960"/>
            <a:ext cx="1231560" cy="24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117"/>
          <p:cNvSpPr/>
          <p:nvPr/>
        </p:nvSpPr>
        <p:spPr>
          <a:xfrm>
            <a:off x="3204360" y="6276960"/>
            <a:ext cx="964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18"/>
          <p:cNvSpPr/>
          <p:nvPr/>
        </p:nvSpPr>
        <p:spPr>
          <a:xfrm flipH="1" flipV="1">
            <a:off x="2632320" y="6685920"/>
            <a:ext cx="1790280" cy="2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119"/>
          <p:cNvSpPr/>
          <p:nvPr/>
        </p:nvSpPr>
        <p:spPr>
          <a:xfrm>
            <a:off x="2633040" y="7489800"/>
            <a:ext cx="154908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20"/>
          <p:cNvSpPr/>
          <p:nvPr/>
        </p:nvSpPr>
        <p:spPr>
          <a:xfrm>
            <a:off x="5223960" y="7500960"/>
            <a:ext cx="1409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21"/>
          <p:cNvSpPr/>
          <p:nvPr/>
        </p:nvSpPr>
        <p:spPr>
          <a:xfrm flipH="1" flipV="1">
            <a:off x="4652280" y="5155560"/>
            <a:ext cx="511920" cy="5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122"/>
          <p:cNvSpPr/>
          <p:nvPr/>
        </p:nvSpPr>
        <p:spPr>
          <a:xfrm>
            <a:off x="4068000" y="5727600"/>
            <a:ext cx="1096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123"/>
          <p:cNvSpPr/>
          <p:nvPr/>
        </p:nvSpPr>
        <p:spPr>
          <a:xfrm>
            <a:off x="4982760" y="55458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124"/>
          <p:cNvSpPr/>
          <p:nvPr/>
        </p:nvSpPr>
        <p:spPr>
          <a:xfrm>
            <a:off x="3886200" y="8111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25"/>
          <p:cNvSpPr/>
          <p:nvPr/>
        </p:nvSpPr>
        <p:spPr>
          <a:xfrm>
            <a:off x="4241880" y="6707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126"/>
          <p:cNvSpPr/>
          <p:nvPr/>
        </p:nvSpPr>
        <p:spPr>
          <a:xfrm>
            <a:off x="3416400" y="77810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27"/>
          <p:cNvSpPr/>
          <p:nvPr/>
        </p:nvSpPr>
        <p:spPr>
          <a:xfrm>
            <a:off x="2095560" y="90446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128"/>
          <p:cNvSpPr/>
          <p:nvPr/>
        </p:nvSpPr>
        <p:spPr>
          <a:xfrm>
            <a:off x="3886200" y="554580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129"/>
          <p:cNvSpPr/>
          <p:nvPr/>
        </p:nvSpPr>
        <p:spPr>
          <a:xfrm>
            <a:off x="5691600" y="42058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30"/>
          <p:cNvSpPr/>
          <p:nvPr/>
        </p:nvSpPr>
        <p:spPr>
          <a:xfrm>
            <a:off x="3204360" y="5353200"/>
            <a:ext cx="863280" cy="37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31"/>
          <p:cNvSpPr/>
          <p:nvPr/>
        </p:nvSpPr>
        <p:spPr>
          <a:xfrm flipV="1">
            <a:off x="4169520" y="5726880"/>
            <a:ext cx="994680" cy="54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32"/>
          <p:cNvSpPr/>
          <p:nvPr/>
        </p:nvSpPr>
        <p:spPr>
          <a:xfrm flipV="1">
            <a:off x="5164560" y="5492520"/>
            <a:ext cx="1963800" cy="23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133"/>
          <p:cNvSpPr/>
          <p:nvPr/>
        </p:nvSpPr>
        <p:spPr>
          <a:xfrm>
            <a:off x="5401440" y="6521400"/>
            <a:ext cx="1231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134"/>
          <p:cNvSpPr/>
          <p:nvPr/>
        </p:nvSpPr>
        <p:spPr>
          <a:xfrm>
            <a:off x="5058720" y="4375080"/>
            <a:ext cx="814320" cy="1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135"/>
          <p:cNvSpPr/>
          <p:nvPr/>
        </p:nvSpPr>
        <p:spPr>
          <a:xfrm flipV="1">
            <a:off x="3737880" y="1796760"/>
            <a:ext cx="1485720" cy="75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136"/>
          <p:cNvSpPr/>
          <p:nvPr/>
        </p:nvSpPr>
        <p:spPr>
          <a:xfrm>
            <a:off x="4182480" y="7500960"/>
            <a:ext cx="104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137"/>
          <p:cNvSpPr/>
          <p:nvPr/>
        </p:nvSpPr>
        <p:spPr>
          <a:xfrm>
            <a:off x="7941600" y="2813040"/>
            <a:ext cx="774360" cy="52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138"/>
          <p:cNvSpPr/>
          <p:nvPr/>
        </p:nvSpPr>
        <p:spPr>
          <a:xfrm flipV="1">
            <a:off x="5541120" y="1618200"/>
            <a:ext cx="939600" cy="105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139"/>
          <p:cNvSpPr/>
          <p:nvPr/>
        </p:nvSpPr>
        <p:spPr>
          <a:xfrm>
            <a:off x="5947560" y="5022720"/>
            <a:ext cx="1180800" cy="46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140"/>
          <p:cNvSpPr/>
          <p:nvPr/>
        </p:nvSpPr>
        <p:spPr>
          <a:xfrm flipV="1">
            <a:off x="7128720" y="5352120"/>
            <a:ext cx="1248480" cy="13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141"/>
          <p:cNvSpPr/>
          <p:nvPr/>
        </p:nvSpPr>
        <p:spPr>
          <a:xfrm flipV="1">
            <a:off x="6633360" y="6276960"/>
            <a:ext cx="1235520" cy="24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142"/>
          <p:cNvSpPr/>
          <p:nvPr/>
        </p:nvSpPr>
        <p:spPr>
          <a:xfrm flipV="1">
            <a:off x="7869600" y="5574960"/>
            <a:ext cx="1223280" cy="70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143"/>
          <p:cNvSpPr/>
          <p:nvPr/>
        </p:nvSpPr>
        <p:spPr>
          <a:xfrm>
            <a:off x="7560720" y="3753000"/>
            <a:ext cx="981720" cy="50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144"/>
          <p:cNvSpPr/>
          <p:nvPr/>
        </p:nvSpPr>
        <p:spPr>
          <a:xfrm flipV="1">
            <a:off x="9397440" y="4133880"/>
            <a:ext cx="558360" cy="88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145"/>
          <p:cNvSpPr/>
          <p:nvPr/>
        </p:nvSpPr>
        <p:spPr>
          <a:xfrm flipV="1">
            <a:off x="11640960" y="5156280"/>
            <a:ext cx="461520" cy="97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46"/>
          <p:cNvSpPr/>
          <p:nvPr/>
        </p:nvSpPr>
        <p:spPr>
          <a:xfrm flipV="1">
            <a:off x="9397440" y="5492160"/>
            <a:ext cx="1053720" cy="63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147"/>
          <p:cNvSpPr/>
          <p:nvPr/>
        </p:nvSpPr>
        <p:spPr>
          <a:xfrm>
            <a:off x="6633360" y="7500960"/>
            <a:ext cx="1307880" cy="46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148"/>
          <p:cNvSpPr/>
          <p:nvPr/>
        </p:nvSpPr>
        <p:spPr>
          <a:xfrm flipV="1">
            <a:off x="7941600" y="7187400"/>
            <a:ext cx="774360" cy="77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149"/>
          <p:cNvSpPr/>
          <p:nvPr/>
        </p:nvSpPr>
        <p:spPr>
          <a:xfrm flipV="1">
            <a:off x="10451520" y="6127200"/>
            <a:ext cx="1189080" cy="34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150"/>
          <p:cNvSpPr/>
          <p:nvPr/>
        </p:nvSpPr>
        <p:spPr>
          <a:xfrm flipV="1">
            <a:off x="8716320" y="6476400"/>
            <a:ext cx="1734840" cy="71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151"/>
          <p:cNvSpPr/>
          <p:nvPr/>
        </p:nvSpPr>
        <p:spPr>
          <a:xfrm flipV="1">
            <a:off x="4423680" y="2672280"/>
            <a:ext cx="111708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152"/>
          <p:cNvSpPr/>
          <p:nvPr/>
        </p:nvSpPr>
        <p:spPr>
          <a:xfrm>
            <a:off x="2836080" y="2260440"/>
            <a:ext cx="901440" cy="29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153"/>
          <p:cNvSpPr/>
          <p:nvPr/>
        </p:nvSpPr>
        <p:spPr>
          <a:xfrm flipV="1">
            <a:off x="3052080" y="653040"/>
            <a:ext cx="685440" cy="80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154"/>
          <p:cNvSpPr/>
          <p:nvPr/>
        </p:nvSpPr>
        <p:spPr>
          <a:xfrm>
            <a:off x="3052080" y="1460520"/>
            <a:ext cx="1155240" cy="2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155"/>
          <p:cNvSpPr/>
          <p:nvPr/>
        </p:nvSpPr>
        <p:spPr>
          <a:xfrm flipH="1" flipV="1">
            <a:off x="5541120" y="2673360"/>
            <a:ext cx="723600" cy="107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156"/>
          <p:cNvSpPr/>
          <p:nvPr/>
        </p:nvSpPr>
        <p:spPr>
          <a:xfrm flipV="1">
            <a:off x="5541120" y="2552400"/>
            <a:ext cx="111708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157"/>
          <p:cNvSpPr/>
          <p:nvPr/>
        </p:nvSpPr>
        <p:spPr>
          <a:xfrm flipV="1">
            <a:off x="5223960" y="1618200"/>
            <a:ext cx="1257120" cy="17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58"/>
          <p:cNvSpPr/>
          <p:nvPr/>
        </p:nvSpPr>
        <p:spPr>
          <a:xfrm flipV="1">
            <a:off x="4207680" y="793440"/>
            <a:ext cx="1015560" cy="69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159"/>
          <p:cNvSpPr/>
          <p:nvPr/>
        </p:nvSpPr>
        <p:spPr>
          <a:xfrm>
            <a:off x="4207680" y="1488960"/>
            <a:ext cx="1015560" cy="30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160"/>
          <p:cNvSpPr/>
          <p:nvPr/>
        </p:nvSpPr>
        <p:spPr>
          <a:xfrm>
            <a:off x="7166520" y="68475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161"/>
          <p:cNvSpPr/>
          <p:nvPr/>
        </p:nvSpPr>
        <p:spPr>
          <a:xfrm>
            <a:off x="5835600" y="584064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162"/>
          <p:cNvSpPr/>
          <p:nvPr/>
        </p:nvSpPr>
        <p:spPr>
          <a:xfrm>
            <a:off x="6512760" y="45640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163"/>
          <p:cNvSpPr/>
          <p:nvPr/>
        </p:nvSpPr>
        <p:spPr>
          <a:xfrm>
            <a:off x="8911080" y="539352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164"/>
          <p:cNvSpPr/>
          <p:nvPr/>
        </p:nvSpPr>
        <p:spPr>
          <a:xfrm>
            <a:off x="9046440" y="773028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65"/>
          <p:cNvSpPr/>
          <p:nvPr/>
        </p:nvSpPr>
        <p:spPr>
          <a:xfrm>
            <a:off x="9130320" y="3701160"/>
            <a:ext cx="363240" cy="363240"/>
          </a:xfrm>
          <a:prstGeom prst="ellipse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166"/>
          <p:cNvSpPr/>
          <p:nvPr/>
        </p:nvSpPr>
        <p:spPr>
          <a:xfrm flipV="1">
            <a:off x="8377560" y="5022720"/>
            <a:ext cx="1019880" cy="32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167"/>
          <p:cNvSpPr/>
          <p:nvPr/>
        </p:nvSpPr>
        <p:spPr>
          <a:xfrm>
            <a:off x="5164560" y="5727600"/>
            <a:ext cx="852480" cy="29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168"/>
          <p:cNvSpPr/>
          <p:nvPr/>
        </p:nvSpPr>
        <p:spPr>
          <a:xfrm flipV="1">
            <a:off x="7348320" y="6276240"/>
            <a:ext cx="520920" cy="75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169"/>
          <p:cNvSpPr/>
          <p:nvPr/>
        </p:nvSpPr>
        <p:spPr>
          <a:xfrm flipV="1">
            <a:off x="6633360" y="7028640"/>
            <a:ext cx="714600" cy="47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170"/>
          <p:cNvSpPr/>
          <p:nvPr/>
        </p:nvSpPr>
        <p:spPr>
          <a:xfrm flipV="1">
            <a:off x="4423680" y="6521400"/>
            <a:ext cx="977400" cy="36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171"/>
          <p:cNvSpPr/>
          <p:nvPr/>
        </p:nvSpPr>
        <p:spPr>
          <a:xfrm>
            <a:off x="4423680" y="6888960"/>
            <a:ext cx="799920" cy="61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172"/>
          <p:cNvSpPr/>
          <p:nvPr/>
        </p:nvSpPr>
        <p:spPr>
          <a:xfrm flipV="1">
            <a:off x="3598200" y="7500960"/>
            <a:ext cx="583920" cy="46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173"/>
          <p:cNvSpPr/>
          <p:nvPr/>
        </p:nvSpPr>
        <p:spPr>
          <a:xfrm flipV="1">
            <a:off x="7560720" y="4260960"/>
            <a:ext cx="981720" cy="32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174"/>
          <p:cNvSpPr/>
          <p:nvPr/>
        </p:nvSpPr>
        <p:spPr>
          <a:xfrm flipV="1">
            <a:off x="6694560" y="4590360"/>
            <a:ext cx="86544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175"/>
          <p:cNvSpPr/>
          <p:nvPr/>
        </p:nvSpPr>
        <p:spPr>
          <a:xfrm>
            <a:off x="5873400" y="4387680"/>
            <a:ext cx="820800" cy="35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176"/>
          <p:cNvSpPr/>
          <p:nvPr/>
        </p:nvSpPr>
        <p:spPr>
          <a:xfrm>
            <a:off x="6017400" y="6022440"/>
            <a:ext cx="1851480" cy="2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23400" y="2696760"/>
            <a:ext cx="7490520" cy="2703600"/>
          </a:xfrm>
          <a:prstGeom prst="wedgeEllipseCallout">
            <a:avLst>
              <a:gd name="adj1" fmla="val -49549"/>
              <a:gd name="adj2" fmla="val 70000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TextShape 2"/>
          <p:cNvSpPr txBox="1"/>
          <p:nvPr/>
        </p:nvSpPr>
        <p:spPr>
          <a:xfrm>
            <a:off x="1245960" y="598320"/>
            <a:ext cx="6956640" cy="1371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5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“</a:t>
            </a:r>
            <a:r>
              <a:rPr b="0" lang="pt-BR" sz="5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imitação da </a:t>
            </a:r>
            <a:br/>
            <a:r>
              <a:rPr b="0" lang="pt-BR" sz="5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inteligência humana”</a:t>
            </a:r>
            <a:endParaRPr b="0" lang="pt-BR" sz="50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97" name="CustomShape 3"/>
          <p:cNvSpPr/>
          <p:nvPr/>
        </p:nvSpPr>
        <p:spPr>
          <a:xfrm>
            <a:off x="1152000" y="2808000"/>
            <a:ext cx="4973400" cy="253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spAutoFit/>
          </a:bodyPr>
          <a:p>
            <a:pPr algn="ctr">
              <a:lnSpc>
                <a:spcPct val="80000"/>
              </a:lnSpc>
            </a:pPr>
            <a:r>
              <a:rPr b="0" lang="pt-BR" sz="5000" spc="-1" strike="noStrike" cap="all">
                <a:solidFill>
                  <a:srgbClr val="000000"/>
                </a:solidFill>
                <a:latin typeface="DIN Condensed"/>
                <a:ea typeface="DIN Condensed"/>
              </a:rPr>
              <a:t>“</a:t>
            </a:r>
            <a:r>
              <a:rPr b="0" lang="pt-BR" sz="5000" spc="-1" strike="noStrike" cap="all">
                <a:solidFill>
                  <a:srgbClr val="000000"/>
                </a:solidFill>
                <a:latin typeface="DIN Condensed"/>
                <a:ea typeface="DIN Condensed"/>
              </a:rPr>
              <a:t>Tudo o que ainda não foi </a:t>
            </a:r>
            <a:endParaRPr b="0" lang="pt-BR" sz="50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5000" spc="-1" strike="noStrike" cap="all">
                <a:solidFill>
                  <a:srgbClr val="000000"/>
                </a:solidFill>
                <a:latin typeface="DIN Condensed"/>
                <a:ea typeface="DIN Condensed"/>
              </a:rPr>
              <a:t>feito por máquinas”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5552640" y="1004760"/>
            <a:ext cx="6705360" cy="192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spAutoFit/>
          </a:bodyPr>
          <a:p>
            <a:pPr algn="r">
              <a:lnSpc>
                <a:spcPct val="80000"/>
              </a:lnSpc>
            </a:pPr>
            <a:r>
              <a:rPr b="0" lang="pt-BR" sz="5000" spc="-1" strike="noStrike" cap="all">
                <a:solidFill>
                  <a:srgbClr val="d6e893"/>
                </a:solidFill>
                <a:latin typeface="DIN Condensed"/>
                <a:ea typeface="DIN Condensed"/>
              </a:rPr>
              <a:t>“</a:t>
            </a:r>
            <a:r>
              <a:rPr b="0" lang="pt-BR" sz="5000" spc="-1" strike="noStrike" cap="all">
                <a:solidFill>
                  <a:srgbClr val="d6e893"/>
                </a:solidFill>
                <a:latin typeface="DIN Condensed"/>
                <a:ea typeface="DIN Condensed"/>
              </a:rPr>
              <a:t>estudo de sistemas inteligentes”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4425840" y="4866480"/>
            <a:ext cx="820692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spAutoFit/>
          </a:bodyPr>
          <a:p>
            <a:pPr algn="r">
              <a:lnSpc>
                <a:spcPct val="80000"/>
              </a:lnSpc>
            </a:pPr>
            <a:r>
              <a:rPr b="0" lang="pt-BR" sz="5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“</a:t>
            </a:r>
            <a:r>
              <a:rPr b="0" lang="pt-BR" sz="5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inteligência </a:t>
            </a:r>
            <a:br/>
            <a:r>
              <a:rPr b="0" lang="pt-BR" sz="5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demonstrada por máquinas”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4722840" y="7999920"/>
            <a:ext cx="7988040" cy="1928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spAutoFit/>
          </a:bodyPr>
          <a:p>
            <a:pPr algn="r">
              <a:lnSpc>
                <a:spcPct val="80000"/>
              </a:lnSpc>
            </a:pPr>
            <a:r>
              <a:rPr b="0" lang="pt-BR" sz="5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“</a:t>
            </a:r>
            <a:r>
              <a:rPr b="0" lang="pt-BR" sz="5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Máquinas que </a:t>
            </a:r>
            <a:br/>
            <a:r>
              <a:rPr b="0" lang="pt-BR" sz="50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aprendem a partir de experiência”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501" name="CustomShape 7"/>
          <p:cNvSpPr/>
          <p:nvPr/>
        </p:nvSpPr>
        <p:spPr>
          <a:xfrm>
            <a:off x="711720" y="6199920"/>
            <a:ext cx="9137880" cy="253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spAutoFit/>
          </a:bodyPr>
          <a:p>
            <a:pPr>
              <a:lnSpc>
                <a:spcPct val="80000"/>
              </a:lnSpc>
            </a:pPr>
            <a:r>
              <a:rPr b="0" lang="pt-BR" sz="50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“</a:t>
            </a:r>
            <a:r>
              <a:rPr b="0" lang="pt-BR" sz="50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desenvolvimento de sistemas que realizam tarefas que requerem inteligência”</a:t>
            </a:r>
            <a:endParaRPr b="0" lang="pt-BR" sz="5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extShape 1"/>
          <p:cNvSpPr txBox="1"/>
          <p:nvPr/>
        </p:nvSpPr>
        <p:spPr>
          <a:xfrm>
            <a:off x="406440" y="2286000"/>
            <a:ext cx="12191760" cy="3325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Algoritmo que visita estados buscando estado meta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algoritmo parte de estado inicial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 cada iteração visita estado sucessor de algum estado já visitado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9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896" name="searchtree.pdf" descr="searchtree.pdf"/>
          <p:cNvPicPr/>
          <p:nvPr/>
        </p:nvPicPr>
        <p:blipFill>
          <a:blip r:embed="rId1"/>
          <a:stretch/>
        </p:blipFill>
        <p:spPr>
          <a:xfrm>
            <a:off x="901440" y="6282720"/>
            <a:ext cx="11201400" cy="2400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TextShape 1"/>
          <p:cNvSpPr txBox="1"/>
          <p:nvPr/>
        </p:nvSpPr>
        <p:spPr>
          <a:xfrm>
            <a:off x="1092240" y="3251160"/>
            <a:ext cx="10367640" cy="5721840"/>
          </a:xfrm>
          <a:prstGeom prst="rect">
            <a:avLst/>
          </a:prstGeom>
          <a:noFill/>
          <a:ln w="12600">
            <a:noFill/>
          </a:ln>
        </p:spPr>
        <p:txBody>
          <a:bodyPr lIns="65160" rIns="65160" tIns="65160" bIns="65160">
            <a:no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898" name="image6.png" descr="image6.png"/>
          <p:cNvPicPr/>
          <p:nvPr/>
        </p:nvPicPr>
        <p:blipFill>
          <a:blip r:embed="rId1"/>
          <a:stretch/>
        </p:blipFill>
        <p:spPr>
          <a:xfrm>
            <a:off x="546120" y="832320"/>
            <a:ext cx="11460240" cy="8157240"/>
          </a:xfrm>
          <a:prstGeom prst="rect">
            <a:avLst/>
          </a:prstGeom>
          <a:ln w="12600">
            <a:noFill/>
          </a:ln>
        </p:spPr>
      </p:pic>
      <p:sp>
        <p:nvSpPr>
          <p:cNvPr id="899" name="CustomShape 2"/>
          <p:cNvSpPr/>
          <p:nvPr/>
        </p:nvSpPr>
        <p:spPr>
          <a:xfrm>
            <a:off x="7439400" y="4020480"/>
            <a:ext cx="4426920" cy="478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5160" rIns="65160" tIns="65160" bIns="65160">
            <a:spAutoFit/>
          </a:bodyPr>
          <a:p>
            <a:pPr>
              <a:lnSpc>
                <a:spcPct val="100000"/>
              </a:lnSpc>
            </a:pPr>
            <a:r>
              <a:rPr b="0" lang="pt-BR" sz="3400" spc="-1" strike="noStrike">
                <a:solidFill>
                  <a:srgbClr val="1cade4"/>
                </a:solidFill>
                <a:latin typeface="Tw Cen MT"/>
                <a:ea typeface="Tw Cen MT"/>
              </a:rPr>
              <a:t>Árvore de Jogo da velha possui 9!=362.880 nós terminais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400" spc="-1" strike="noStrike">
                <a:solidFill>
                  <a:srgbClr val="e42832"/>
                </a:solidFill>
                <a:latin typeface="Tw Cen MT"/>
                <a:ea typeface="Tw Cen MT"/>
              </a:rPr>
              <a:t>Árvore de Go contém mais nós que átomos no universo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CustomShape 1"/>
          <p:cNvSpPr/>
          <p:nvPr/>
        </p:nvSpPr>
        <p:spPr>
          <a:xfrm>
            <a:off x="1931400" y="1283760"/>
            <a:ext cx="166320" cy="16632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2"/>
          <p:cNvSpPr/>
          <p:nvPr/>
        </p:nvSpPr>
        <p:spPr>
          <a:xfrm>
            <a:off x="1931400" y="1855440"/>
            <a:ext cx="166320" cy="16632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3"/>
          <p:cNvSpPr/>
          <p:nvPr/>
        </p:nvSpPr>
        <p:spPr>
          <a:xfrm>
            <a:off x="1931400" y="712440"/>
            <a:ext cx="166320" cy="16632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4"/>
          <p:cNvSpPr/>
          <p:nvPr/>
        </p:nvSpPr>
        <p:spPr>
          <a:xfrm>
            <a:off x="3856680" y="7482600"/>
            <a:ext cx="10782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Dijkstra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4" name="CustomShape 5"/>
          <p:cNvSpPr/>
          <p:nvPr/>
        </p:nvSpPr>
        <p:spPr>
          <a:xfrm>
            <a:off x="9096120" y="7482600"/>
            <a:ext cx="404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A*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05" name="Dijkstras_progress_animation.gif" descr="Dijkstras_progress_animation.gif"/>
          <p:cNvPicPr/>
          <p:nvPr/>
        </p:nvPicPr>
        <p:blipFill>
          <a:blip r:embed="rId1"/>
          <a:stretch/>
        </p:blipFill>
        <p:spPr>
          <a:xfrm>
            <a:off x="3063240" y="3543480"/>
            <a:ext cx="2666520" cy="2666520"/>
          </a:xfrm>
          <a:prstGeom prst="rect">
            <a:avLst/>
          </a:prstGeom>
          <a:ln w="12600">
            <a:noFill/>
          </a:ln>
        </p:spPr>
      </p:pic>
      <p:pic>
        <p:nvPicPr>
          <p:cNvPr id="906" name="Astar_progress_animation.gif" descr="Astar_progress_animation.gif"/>
          <p:cNvPicPr/>
          <p:nvPr/>
        </p:nvPicPr>
        <p:blipFill>
          <a:blip r:embed="rId2"/>
          <a:stretch/>
        </p:blipFill>
        <p:spPr>
          <a:xfrm>
            <a:off x="7965360" y="3543480"/>
            <a:ext cx="2666520" cy="2666520"/>
          </a:xfrm>
          <a:prstGeom prst="rect">
            <a:avLst/>
          </a:prstGeom>
          <a:ln w="12600">
            <a:noFill/>
          </a:ln>
        </p:spPr>
      </p:pic>
      <p:sp>
        <p:nvSpPr>
          <p:cNvPr id="907" name="CustomShape 6"/>
          <p:cNvSpPr/>
          <p:nvPr/>
        </p:nvSpPr>
        <p:spPr>
          <a:xfrm>
            <a:off x="1155600" y="1079640"/>
            <a:ext cx="574920" cy="57492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7"/>
          <p:cNvSpPr/>
          <p:nvPr/>
        </p:nvSpPr>
        <p:spPr>
          <a:xfrm>
            <a:off x="1727280" y="1079640"/>
            <a:ext cx="574920" cy="57492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8"/>
          <p:cNvSpPr/>
          <p:nvPr/>
        </p:nvSpPr>
        <p:spPr>
          <a:xfrm>
            <a:off x="1155600" y="507960"/>
            <a:ext cx="574920" cy="57492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9"/>
          <p:cNvSpPr/>
          <p:nvPr/>
        </p:nvSpPr>
        <p:spPr>
          <a:xfrm>
            <a:off x="1155600" y="1650960"/>
            <a:ext cx="574920" cy="57492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0"/>
          <p:cNvSpPr/>
          <p:nvPr/>
        </p:nvSpPr>
        <p:spPr>
          <a:xfrm>
            <a:off x="584280" y="1079640"/>
            <a:ext cx="574920" cy="57492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11"/>
          <p:cNvSpPr/>
          <p:nvPr/>
        </p:nvSpPr>
        <p:spPr>
          <a:xfrm>
            <a:off x="1727280" y="507960"/>
            <a:ext cx="574920" cy="57492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12"/>
          <p:cNvSpPr/>
          <p:nvPr/>
        </p:nvSpPr>
        <p:spPr>
          <a:xfrm>
            <a:off x="1727280" y="1650960"/>
            <a:ext cx="574920" cy="57492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13"/>
          <p:cNvSpPr/>
          <p:nvPr/>
        </p:nvSpPr>
        <p:spPr>
          <a:xfrm>
            <a:off x="584280" y="1650960"/>
            <a:ext cx="574920" cy="57492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14"/>
          <p:cNvSpPr/>
          <p:nvPr/>
        </p:nvSpPr>
        <p:spPr>
          <a:xfrm>
            <a:off x="584280" y="507960"/>
            <a:ext cx="574920" cy="574920"/>
          </a:xfrm>
          <a:prstGeom prst="rect">
            <a:avLst/>
          </a:prstGeom>
          <a:noFill/>
          <a:ln w="25560">
            <a:solidFill>
              <a:srgbClr val="5b585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15"/>
          <p:cNvSpPr/>
          <p:nvPr/>
        </p:nvSpPr>
        <p:spPr>
          <a:xfrm>
            <a:off x="1360080" y="1855440"/>
            <a:ext cx="166320" cy="16632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16"/>
          <p:cNvSpPr/>
          <p:nvPr/>
        </p:nvSpPr>
        <p:spPr>
          <a:xfrm>
            <a:off x="788400" y="1855440"/>
            <a:ext cx="166320" cy="16632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17"/>
          <p:cNvSpPr/>
          <p:nvPr/>
        </p:nvSpPr>
        <p:spPr>
          <a:xfrm>
            <a:off x="788400" y="1283760"/>
            <a:ext cx="166320" cy="16632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18"/>
          <p:cNvSpPr/>
          <p:nvPr/>
        </p:nvSpPr>
        <p:spPr>
          <a:xfrm>
            <a:off x="1360080" y="712440"/>
            <a:ext cx="166320" cy="16632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19"/>
          <p:cNvSpPr/>
          <p:nvPr/>
        </p:nvSpPr>
        <p:spPr>
          <a:xfrm>
            <a:off x="788400" y="712440"/>
            <a:ext cx="166320" cy="166320"/>
          </a:xfrm>
          <a:prstGeom prst="ellipse">
            <a:avLst/>
          </a:prstGeom>
          <a:noFill/>
          <a:ln w="25560">
            <a:solidFill>
              <a:schemeClr val="accent1">
                <a:hueOff val="262910"/>
                <a:satOff val="3867"/>
                <a:lumOff val="-18039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Line 20"/>
          <p:cNvSpPr/>
          <p:nvPr/>
        </p:nvSpPr>
        <p:spPr>
          <a:xfrm flipV="1">
            <a:off x="1498320" y="866880"/>
            <a:ext cx="435600" cy="435600"/>
          </a:xfrm>
          <a:prstGeom prst="line">
            <a:avLst/>
          </a:prstGeom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Line 21"/>
          <p:cNvSpPr/>
          <p:nvPr/>
        </p:nvSpPr>
        <p:spPr>
          <a:xfrm>
            <a:off x="1498320" y="1420920"/>
            <a:ext cx="435600" cy="435240"/>
          </a:xfrm>
          <a:prstGeom prst="line">
            <a:avLst/>
          </a:prstGeom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Line 22"/>
          <p:cNvSpPr/>
          <p:nvPr/>
        </p:nvSpPr>
        <p:spPr>
          <a:xfrm flipH="1" flipV="1">
            <a:off x="955440" y="880920"/>
            <a:ext cx="435600" cy="435600"/>
          </a:xfrm>
          <a:prstGeom prst="line">
            <a:avLst/>
          </a:prstGeom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Line 23"/>
          <p:cNvSpPr/>
          <p:nvPr/>
        </p:nvSpPr>
        <p:spPr>
          <a:xfrm flipH="1">
            <a:off x="955440" y="1407960"/>
            <a:ext cx="435600" cy="435600"/>
          </a:xfrm>
          <a:prstGeom prst="line">
            <a:avLst/>
          </a:prstGeom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Line 24"/>
          <p:cNvSpPr/>
          <p:nvPr/>
        </p:nvSpPr>
        <p:spPr>
          <a:xfrm>
            <a:off x="1527480" y="1376640"/>
            <a:ext cx="368280" cy="0"/>
          </a:xfrm>
          <a:prstGeom prst="line">
            <a:avLst/>
          </a:prstGeom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Line 25"/>
          <p:cNvSpPr/>
          <p:nvPr/>
        </p:nvSpPr>
        <p:spPr>
          <a:xfrm flipH="1">
            <a:off x="993600" y="1376640"/>
            <a:ext cx="368280" cy="0"/>
          </a:xfrm>
          <a:prstGeom prst="line">
            <a:avLst/>
          </a:prstGeom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Line 26"/>
          <p:cNvSpPr/>
          <p:nvPr/>
        </p:nvSpPr>
        <p:spPr>
          <a:xfrm flipV="1">
            <a:off x="1448280" y="915840"/>
            <a:ext cx="0" cy="368280"/>
          </a:xfrm>
          <a:prstGeom prst="line">
            <a:avLst/>
          </a:prstGeom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Line 27"/>
          <p:cNvSpPr/>
          <p:nvPr/>
        </p:nvSpPr>
        <p:spPr>
          <a:xfrm>
            <a:off x="1448280" y="1449720"/>
            <a:ext cx="0" cy="368640"/>
          </a:xfrm>
          <a:prstGeom prst="line">
            <a:avLst/>
          </a:prstGeom>
          <a:ln w="25560">
            <a:solidFill>
              <a:srgbClr val="a6aaa9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28"/>
          <p:cNvSpPr/>
          <p:nvPr/>
        </p:nvSpPr>
        <p:spPr>
          <a:xfrm>
            <a:off x="1360080" y="1283760"/>
            <a:ext cx="166320" cy="166320"/>
          </a:xfrm>
          <a:prstGeom prst="ellipse">
            <a:avLst/>
          </a:prstGeom>
          <a:solidFill>
            <a:schemeClr val="accent5">
              <a:hueOff val="-180946"/>
              <a:satOff val="-2351"/>
              <a:lumOff val="-8716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icture 1" descr="Infinite Mario AI - Long Level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06440" y="1828800"/>
            <a:ext cx="8127720" cy="6095520"/>
          </a:xfrm>
          <a:prstGeom prst="rect">
            <a:avLst/>
          </a:prstGeom>
          <a:ln>
            <a:noFill/>
          </a:ln>
        </p:spPr>
      </p:pic>
      <p:sp>
        <p:nvSpPr>
          <p:cNvPr id="931" name="CustomShape 1"/>
          <p:cNvSpPr/>
          <p:nvPr/>
        </p:nvSpPr>
        <p:spPr>
          <a:xfrm>
            <a:off x="1236240" y="8379000"/>
            <a:ext cx="64684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https://www.youtube.com/watch?v=DlkMs4ZHHr8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32" name="marioastar.png" descr="marioastar.png"/>
          <p:cNvPicPr/>
          <p:nvPr/>
        </p:nvPicPr>
        <p:blipFill>
          <a:blip r:embed="rId4"/>
          <a:srcRect l="2244" t="27186" r="57402" b="53388"/>
          <a:stretch/>
        </p:blipFill>
        <p:spPr>
          <a:xfrm>
            <a:off x="8695800" y="4953600"/>
            <a:ext cx="3999600" cy="2970720"/>
          </a:xfrm>
          <a:prstGeom prst="rect">
            <a:avLst/>
          </a:prstGeom>
          <a:ln w="12600">
            <a:noFill/>
          </a:ln>
        </p:spPr>
      </p:pic>
      <p:sp>
        <p:nvSpPr>
          <p:cNvPr id="93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934" name="marioastar.png" descr="marioastar.png"/>
          <p:cNvPicPr/>
          <p:nvPr/>
        </p:nvPicPr>
        <p:blipFill>
          <a:blip r:embed="rId5"/>
          <a:srcRect l="850" t="2555" r="58437" b="78728"/>
          <a:stretch/>
        </p:blipFill>
        <p:spPr>
          <a:xfrm>
            <a:off x="8695800" y="1832760"/>
            <a:ext cx="3999240" cy="28368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8" dur="74623120" fill="hold"/>
                                        <p:tgtEl>
                                          <p:spTgt spid="9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49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ame.png" descr="game.png"/>
          <p:cNvPicPr/>
          <p:nvPr/>
        </p:nvPicPr>
        <p:blipFill>
          <a:blip r:embed="rId1"/>
          <a:srcRect l="4479" t="3178" r="5437" b="3178"/>
          <a:stretch/>
        </p:blipFill>
        <p:spPr>
          <a:xfrm>
            <a:off x="907920" y="1065240"/>
            <a:ext cx="11188440" cy="7694280"/>
          </a:xfrm>
          <a:prstGeom prst="rect">
            <a:avLst/>
          </a:prstGeom>
          <a:ln w="12600">
            <a:noFill/>
          </a:ln>
        </p:spPr>
      </p:pic>
      <p:sp>
        <p:nvSpPr>
          <p:cNvPr id="936" name="CustomShape 1"/>
          <p:cNvSpPr/>
          <p:nvPr/>
        </p:nvSpPr>
        <p:spPr>
          <a:xfrm>
            <a:off x="7913520" y="623520"/>
            <a:ext cx="1689120" cy="784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posição</a:t>
            </a:r>
            <a:br/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inicial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37" name="CustomShape 2"/>
          <p:cNvSpPr/>
          <p:nvPr/>
        </p:nvSpPr>
        <p:spPr>
          <a:xfrm rot="7836000">
            <a:off x="7089840" y="2139840"/>
            <a:ext cx="2057400" cy="163440"/>
          </a:xfrm>
          <a:custGeom>
            <a:avLst/>
            <a:gdLst/>
            <a:ahLst/>
            <a:rect l="l" t="t" r="r" b="b"/>
            <a:pathLst>
              <a:path w="21600" h="20887">
                <a:moveTo>
                  <a:pt x="0" y="18853"/>
                </a:moveTo>
                <a:cubicBezTo>
                  <a:pt x="3227" y="7038"/>
                  <a:pt x="6572" y="713"/>
                  <a:pt x="9942" y="57"/>
                </a:cubicBezTo>
                <a:cubicBezTo>
                  <a:pt x="13895" y="-713"/>
                  <a:pt x="17832" y="6322"/>
                  <a:pt x="21600" y="20887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3"/>
          <p:cNvSpPr/>
          <p:nvPr/>
        </p:nvSpPr>
        <p:spPr>
          <a:xfrm>
            <a:off x="3176280" y="6757560"/>
            <a:ext cx="1689120" cy="784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posição</a:t>
            </a:r>
            <a:br/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Final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39" name="CustomShape 4"/>
          <p:cNvSpPr/>
          <p:nvPr/>
        </p:nvSpPr>
        <p:spPr>
          <a:xfrm rot="7836000">
            <a:off x="4388400" y="5851080"/>
            <a:ext cx="2005200" cy="929160"/>
          </a:xfrm>
          <a:custGeom>
            <a:avLst/>
            <a:gdLst/>
            <a:ahLst/>
            <a:rect l="l" t="t" r="r" b="b"/>
            <a:pathLst>
              <a:path w="21600" h="21105">
                <a:moveTo>
                  <a:pt x="21600" y="20179"/>
                </a:moveTo>
                <a:cubicBezTo>
                  <a:pt x="18463" y="21600"/>
                  <a:pt x="15198" y="21384"/>
                  <a:pt x="12098" y="19542"/>
                </a:cubicBezTo>
                <a:cubicBezTo>
                  <a:pt x="7027" y="16528"/>
                  <a:pt x="2735" y="9450"/>
                  <a:pt x="0" y="0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5"/>
          <p:cNvSpPr/>
          <p:nvPr/>
        </p:nvSpPr>
        <p:spPr>
          <a:xfrm>
            <a:off x="9816480" y="2934720"/>
            <a:ext cx="3207240" cy="784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PLANO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Pré-COMPUTADO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1" name="CustomShape 6"/>
          <p:cNvSpPr/>
          <p:nvPr/>
        </p:nvSpPr>
        <p:spPr>
          <a:xfrm rot="7836000">
            <a:off x="9722160" y="2417040"/>
            <a:ext cx="893160" cy="10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284" y="3370"/>
                  <a:pt x="3120" y="6563"/>
                  <a:pt x="5454" y="9480"/>
                </a:cubicBezTo>
                <a:cubicBezTo>
                  <a:pt x="9574" y="14631"/>
                  <a:pt x="15127" y="18799"/>
                  <a:pt x="21600" y="21600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7"/>
          <p:cNvSpPr/>
          <p:nvPr/>
        </p:nvSpPr>
        <p:spPr>
          <a:xfrm>
            <a:off x="94320" y="7169400"/>
            <a:ext cx="225000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ALGORITMO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3" name="CustomShape 8"/>
          <p:cNvSpPr/>
          <p:nvPr/>
        </p:nvSpPr>
        <p:spPr>
          <a:xfrm rot="7836000">
            <a:off x="149760" y="6399720"/>
            <a:ext cx="1245240" cy="408240"/>
          </a:xfrm>
          <a:custGeom>
            <a:avLst/>
            <a:gdLst/>
            <a:ahLst/>
            <a:rect l="l" t="t" r="r" b="b"/>
            <a:pathLst>
              <a:path w="21600" h="20344">
                <a:moveTo>
                  <a:pt x="21600" y="0"/>
                </a:moveTo>
                <a:cubicBezTo>
                  <a:pt x="18429" y="9935"/>
                  <a:pt x="14246" y="16737"/>
                  <a:pt x="9648" y="19435"/>
                </a:cubicBezTo>
                <a:cubicBezTo>
                  <a:pt x="5958" y="21600"/>
                  <a:pt x="1889" y="20267"/>
                  <a:pt x="0" y="11374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9"/>
          <p:cNvSpPr/>
          <p:nvPr/>
        </p:nvSpPr>
        <p:spPr>
          <a:xfrm>
            <a:off x="10895040" y="7764120"/>
            <a:ext cx="208548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AVALIAÇÃO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5" name="CustomShape 10"/>
          <p:cNvSpPr/>
          <p:nvPr/>
        </p:nvSpPr>
        <p:spPr>
          <a:xfrm rot="7836000">
            <a:off x="11152800" y="6440760"/>
            <a:ext cx="478080" cy="1429200"/>
          </a:xfrm>
          <a:custGeom>
            <a:avLst/>
            <a:gdLst/>
            <a:ahLst/>
            <a:rect l="l" t="t" r="r" b="b"/>
            <a:pathLst>
              <a:path w="14321" h="17001">
                <a:moveTo>
                  <a:pt x="12760" y="0"/>
                </a:moveTo>
                <a:cubicBezTo>
                  <a:pt x="10392" y="596"/>
                  <a:pt x="8002" y="1179"/>
                  <a:pt x="5613" y="1762"/>
                </a:cubicBezTo>
                <a:cubicBezTo>
                  <a:pt x="2797" y="2448"/>
                  <a:pt x="-225" y="3312"/>
                  <a:pt x="13" y="4672"/>
                </a:cubicBezTo>
                <a:cubicBezTo>
                  <a:pt x="640" y="8245"/>
                  <a:pt x="21375" y="21600"/>
                  <a:pt x="11799" y="15366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11"/>
          <p:cNvSpPr/>
          <p:nvPr/>
        </p:nvSpPr>
        <p:spPr>
          <a:xfrm>
            <a:off x="8847360" y="8332200"/>
            <a:ext cx="2274480" cy="784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ESPAçO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EXPLORADO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7" name="CustomShape 12"/>
          <p:cNvSpPr/>
          <p:nvPr/>
        </p:nvSpPr>
        <p:spPr>
          <a:xfrm rot="7836000">
            <a:off x="8317080" y="7203600"/>
            <a:ext cx="910800" cy="1010520"/>
          </a:xfrm>
          <a:custGeom>
            <a:avLst/>
            <a:gdLst/>
            <a:ahLst/>
            <a:rect l="l" t="t" r="r" b="b"/>
            <a:pathLst>
              <a:path w="20875" h="19493">
                <a:moveTo>
                  <a:pt x="20229" y="0"/>
                </a:moveTo>
                <a:cubicBezTo>
                  <a:pt x="21600" y="4553"/>
                  <a:pt x="20770" y="9377"/>
                  <a:pt x="17921" y="13416"/>
                </a:cubicBezTo>
                <a:cubicBezTo>
                  <a:pt x="13316" y="19942"/>
                  <a:pt x="3710" y="21600"/>
                  <a:pt x="0" y="16481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49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8" name="Picture 1" descr="dfs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888840" y="825480"/>
            <a:ext cx="11226600" cy="8102160"/>
          </a:xfrm>
          <a:prstGeom prst="rect">
            <a:avLst/>
          </a:prstGeom>
          <a:ln>
            <a:noFill/>
          </a:ln>
        </p:spPr>
      </p:pic>
      <p:sp>
        <p:nvSpPr>
          <p:cNvPr id="949" name="CustomShape 1"/>
          <p:cNvSpPr/>
          <p:nvPr/>
        </p:nvSpPr>
        <p:spPr>
          <a:xfrm>
            <a:off x="9816480" y="3222720"/>
            <a:ext cx="3207240" cy="784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PLANO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Pré-COMPUTADO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50" name="CustomShape 2"/>
          <p:cNvSpPr/>
          <p:nvPr/>
        </p:nvSpPr>
        <p:spPr>
          <a:xfrm rot="7836000">
            <a:off x="9578160" y="2705040"/>
            <a:ext cx="893160" cy="10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284" y="3370"/>
                  <a:pt x="3120" y="6563"/>
                  <a:pt x="5454" y="9480"/>
                </a:cubicBezTo>
                <a:cubicBezTo>
                  <a:pt x="9574" y="14631"/>
                  <a:pt x="15127" y="18799"/>
                  <a:pt x="21600" y="21600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3"/>
          <p:cNvSpPr/>
          <p:nvPr/>
        </p:nvSpPr>
        <p:spPr>
          <a:xfrm>
            <a:off x="58320" y="7205400"/>
            <a:ext cx="225000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ALGORITMO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52" name="CustomShape 4"/>
          <p:cNvSpPr/>
          <p:nvPr/>
        </p:nvSpPr>
        <p:spPr>
          <a:xfrm rot="7836000">
            <a:off x="149760" y="6399720"/>
            <a:ext cx="1245240" cy="408240"/>
          </a:xfrm>
          <a:custGeom>
            <a:avLst/>
            <a:gdLst/>
            <a:ahLst/>
            <a:rect l="l" t="t" r="r" b="b"/>
            <a:pathLst>
              <a:path w="21600" h="20344">
                <a:moveTo>
                  <a:pt x="21600" y="0"/>
                </a:moveTo>
                <a:cubicBezTo>
                  <a:pt x="18429" y="9935"/>
                  <a:pt x="14246" y="16737"/>
                  <a:pt x="9648" y="19435"/>
                </a:cubicBezTo>
                <a:cubicBezTo>
                  <a:pt x="5958" y="21600"/>
                  <a:pt x="1889" y="20267"/>
                  <a:pt x="0" y="11374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5"/>
          <p:cNvSpPr/>
          <p:nvPr/>
        </p:nvSpPr>
        <p:spPr>
          <a:xfrm>
            <a:off x="10943640" y="7956720"/>
            <a:ext cx="208548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AVALIAÇÃO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54" name="CustomShape 6"/>
          <p:cNvSpPr/>
          <p:nvPr/>
        </p:nvSpPr>
        <p:spPr>
          <a:xfrm rot="7836000">
            <a:off x="11165400" y="6669360"/>
            <a:ext cx="478080" cy="1429200"/>
          </a:xfrm>
          <a:custGeom>
            <a:avLst/>
            <a:gdLst/>
            <a:ahLst/>
            <a:rect l="l" t="t" r="r" b="b"/>
            <a:pathLst>
              <a:path w="14321" h="17001">
                <a:moveTo>
                  <a:pt x="12760" y="0"/>
                </a:moveTo>
                <a:cubicBezTo>
                  <a:pt x="10392" y="596"/>
                  <a:pt x="8002" y="1179"/>
                  <a:pt x="5613" y="1762"/>
                </a:cubicBezTo>
                <a:cubicBezTo>
                  <a:pt x="2797" y="2448"/>
                  <a:pt x="-225" y="3312"/>
                  <a:pt x="13" y="4672"/>
                </a:cubicBezTo>
                <a:cubicBezTo>
                  <a:pt x="640" y="8245"/>
                  <a:pt x="21375" y="21600"/>
                  <a:pt x="11799" y="15366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7"/>
          <p:cNvSpPr/>
          <p:nvPr/>
        </p:nvSpPr>
        <p:spPr>
          <a:xfrm>
            <a:off x="8296920" y="8484840"/>
            <a:ext cx="2274480" cy="784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ESPAçO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EXPLORADO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56" name="CustomShape 8"/>
          <p:cNvSpPr/>
          <p:nvPr/>
        </p:nvSpPr>
        <p:spPr>
          <a:xfrm rot="7836000">
            <a:off x="8342640" y="7355880"/>
            <a:ext cx="910800" cy="1010520"/>
          </a:xfrm>
          <a:custGeom>
            <a:avLst/>
            <a:gdLst/>
            <a:ahLst/>
            <a:rect l="l" t="t" r="r" b="b"/>
            <a:pathLst>
              <a:path w="20875" h="19493">
                <a:moveTo>
                  <a:pt x="20229" y="0"/>
                </a:moveTo>
                <a:cubicBezTo>
                  <a:pt x="21600" y="4553"/>
                  <a:pt x="20770" y="9377"/>
                  <a:pt x="17921" y="13416"/>
                </a:cubicBezTo>
                <a:cubicBezTo>
                  <a:pt x="13316" y="19942"/>
                  <a:pt x="3710" y="21600"/>
                  <a:pt x="0" y="16481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TextShape 9"/>
          <p:cNvSpPr txBox="1"/>
          <p:nvPr/>
        </p:nvSpPr>
        <p:spPr>
          <a:xfrm>
            <a:off x="165240" y="17784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54" dur="63216668" fill="hold"/>
                                        <p:tgtEl>
                                          <p:spTgt spid="9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549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Picture 1" descr="astar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901800" y="838080"/>
            <a:ext cx="11201040" cy="8076960"/>
          </a:xfrm>
          <a:prstGeom prst="rect">
            <a:avLst/>
          </a:prstGeom>
          <a:ln>
            <a:noFill/>
          </a:ln>
        </p:spPr>
      </p:pic>
      <p:sp>
        <p:nvSpPr>
          <p:cNvPr id="959" name="CustomShape 1"/>
          <p:cNvSpPr/>
          <p:nvPr/>
        </p:nvSpPr>
        <p:spPr>
          <a:xfrm>
            <a:off x="10392480" y="2718720"/>
            <a:ext cx="3207240" cy="784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PLANO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Pré-COMPUTADO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60" name="CustomShape 2"/>
          <p:cNvSpPr/>
          <p:nvPr/>
        </p:nvSpPr>
        <p:spPr>
          <a:xfrm rot="7836000">
            <a:off x="10298160" y="2417040"/>
            <a:ext cx="893160" cy="103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1284" y="3370"/>
                  <a:pt x="3120" y="6563"/>
                  <a:pt x="5454" y="9480"/>
                </a:cubicBezTo>
                <a:cubicBezTo>
                  <a:pt x="9574" y="14631"/>
                  <a:pt x="15127" y="18799"/>
                  <a:pt x="21600" y="21600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3"/>
          <p:cNvSpPr/>
          <p:nvPr/>
        </p:nvSpPr>
        <p:spPr>
          <a:xfrm>
            <a:off x="22320" y="7205400"/>
            <a:ext cx="225000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ALGORITMO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62" name="CustomShape 4"/>
          <p:cNvSpPr/>
          <p:nvPr/>
        </p:nvSpPr>
        <p:spPr>
          <a:xfrm rot="7836000">
            <a:off x="149760" y="6399720"/>
            <a:ext cx="1245240" cy="408240"/>
          </a:xfrm>
          <a:custGeom>
            <a:avLst/>
            <a:gdLst/>
            <a:ahLst/>
            <a:rect l="l" t="t" r="r" b="b"/>
            <a:pathLst>
              <a:path w="21600" h="20344">
                <a:moveTo>
                  <a:pt x="21600" y="0"/>
                </a:moveTo>
                <a:cubicBezTo>
                  <a:pt x="18429" y="9935"/>
                  <a:pt x="14246" y="16737"/>
                  <a:pt x="9648" y="19435"/>
                </a:cubicBezTo>
                <a:cubicBezTo>
                  <a:pt x="5958" y="21600"/>
                  <a:pt x="1889" y="20267"/>
                  <a:pt x="0" y="11374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5"/>
          <p:cNvSpPr/>
          <p:nvPr/>
        </p:nvSpPr>
        <p:spPr>
          <a:xfrm>
            <a:off x="11159640" y="7956720"/>
            <a:ext cx="208548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AVALIAÇÃO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64" name="CustomShape 6"/>
          <p:cNvSpPr/>
          <p:nvPr/>
        </p:nvSpPr>
        <p:spPr>
          <a:xfrm rot="7836000">
            <a:off x="11165400" y="6669360"/>
            <a:ext cx="478080" cy="1429200"/>
          </a:xfrm>
          <a:custGeom>
            <a:avLst/>
            <a:gdLst/>
            <a:ahLst/>
            <a:rect l="l" t="t" r="r" b="b"/>
            <a:pathLst>
              <a:path w="14321" h="17001">
                <a:moveTo>
                  <a:pt x="12760" y="0"/>
                </a:moveTo>
                <a:cubicBezTo>
                  <a:pt x="10392" y="596"/>
                  <a:pt x="8002" y="1179"/>
                  <a:pt x="5613" y="1762"/>
                </a:cubicBezTo>
                <a:cubicBezTo>
                  <a:pt x="2797" y="2448"/>
                  <a:pt x="-225" y="3312"/>
                  <a:pt x="13" y="4672"/>
                </a:cubicBezTo>
                <a:cubicBezTo>
                  <a:pt x="640" y="8245"/>
                  <a:pt x="21375" y="21600"/>
                  <a:pt x="11799" y="15366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7"/>
          <p:cNvSpPr/>
          <p:nvPr/>
        </p:nvSpPr>
        <p:spPr>
          <a:xfrm>
            <a:off x="8296920" y="8484840"/>
            <a:ext cx="2274480" cy="7848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ESPAçO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EXPLORADO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66" name="CustomShape 8"/>
          <p:cNvSpPr/>
          <p:nvPr/>
        </p:nvSpPr>
        <p:spPr>
          <a:xfrm rot="7836000">
            <a:off x="8342640" y="7355880"/>
            <a:ext cx="910800" cy="1010520"/>
          </a:xfrm>
          <a:custGeom>
            <a:avLst/>
            <a:gdLst/>
            <a:ahLst/>
            <a:rect l="l" t="t" r="r" b="b"/>
            <a:pathLst>
              <a:path w="20875" h="19493">
                <a:moveTo>
                  <a:pt x="20229" y="0"/>
                </a:moveTo>
                <a:cubicBezTo>
                  <a:pt x="21600" y="4553"/>
                  <a:pt x="20770" y="9377"/>
                  <a:pt x="17921" y="13416"/>
                </a:cubicBezTo>
                <a:cubicBezTo>
                  <a:pt x="13316" y="19942"/>
                  <a:pt x="3710" y="21600"/>
                  <a:pt x="0" y="16481"/>
                </a:cubicBezTo>
              </a:path>
            </a:pathLst>
          </a:custGeom>
          <a:noFill/>
          <a:ln w="50760">
            <a:solidFill>
              <a:schemeClr val="accent4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TextShape 9"/>
          <p:cNvSpPr txBox="1"/>
          <p:nvPr/>
        </p:nvSpPr>
        <p:spPr>
          <a:xfrm>
            <a:off x="165240" y="17784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*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0" dur="75016672" fill="hold"/>
                                        <p:tgtEl>
                                          <p:spTgt spid="9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69" name="TextShape 2"/>
          <p:cNvSpPr txBox="1"/>
          <p:nvPr/>
        </p:nvSpPr>
        <p:spPr>
          <a:xfrm>
            <a:off x="701280" y="2062080"/>
            <a:ext cx="11502720" cy="44233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anchor="ctr">
            <a:noAutofit/>
          </a:bodyPr>
          <a:p>
            <a:pPr marL="80640" indent="-80280">
              <a:lnSpc>
                <a:spcPct val="100000"/>
              </a:lnSpc>
              <a:spcBef>
                <a:spcPts val="1001"/>
              </a:spcBef>
              <a:buClr>
                <a:srgbClr val="1cade4"/>
              </a:buClr>
              <a:buFont typeface="Arial"/>
              <a:buChar char="•"/>
            </a:pPr>
            <a:r>
              <a:rPr b="0" lang="pt-BR" sz="35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5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Solução especializada para cada problema</a:t>
            </a:r>
            <a:endParaRPr b="0" lang="pt-BR" sz="3520" spc="-1" strike="noStrike">
              <a:solidFill>
                <a:srgbClr val="a6aaa9"/>
              </a:solidFill>
              <a:latin typeface="Avenir Next Medium"/>
            </a:endParaRPr>
          </a:p>
          <a:p>
            <a:pPr marL="80640" indent="-80280">
              <a:lnSpc>
                <a:spcPct val="100000"/>
              </a:lnSpc>
              <a:spcBef>
                <a:spcPts val="1001"/>
              </a:spcBef>
              <a:buClr>
                <a:srgbClr val="1cade4"/>
              </a:buClr>
              <a:buFont typeface="Arial"/>
              <a:buChar char="•"/>
            </a:pPr>
            <a:r>
              <a:rPr b="0" lang="pt-BR" sz="35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5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Conhecimento “hard-coded”</a:t>
            </a:r>
            <a:endParaRPr b="0" lang="pt-BR" sz="3520" spc="-1" strike="noStrike">
              <a:solidFill>
                <a:srgbClr val="a6aaa9"/>
              </a:solidFill>
              <a:latin typeface="Avenir Next Medium"/>
            </a:endParaRPr>
          </a:p>
          <a:p>
            <a:pPr marL="80640" indent="-80280">
              <a:lnSpc>
                <a:spcPct val="100000"/>
              </a:lnSpc>
              <a:spcBef>
                <a:spcPts val="1001"/>
              </a:spcBef>
              <a:buClr>
                <a:srgbClr val="1cade4"/>
              </a:buClr>
              <a:buFont typeface="Arial"/>
              <a:buChar char="•"/>
            </a:pPr>
            <a:r>
              <a:rPr b="0" lang="pt-BR" sz="35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52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Heurística</a:t>
            </a:r>
            <a:r>
              <a:rPr b="0" lang="pt-BR" sz="35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para selecionar ações não genérica</a:t>
            </a:r>
            <a:endParaRPr b="0" lang="pt-BR" sz="3520" spc="-1" strike="noStrike">
              <a:solidFill>
                <a:srgbClr val="a6aaa9"/>
              </a:solidFill>
              <a:latin typeface="Avenir Next Medium"/>
            </a:endParaRPr>
          </a:p>
          <a:p>
            <a:pPr marL="80640" indent="-80280">
              <a:lnSpc>
                <a:spcPct val="100000"/>
              </a:lnSpc>
              <a:spcBef>
                <a:spcPts val="1001"/>
              </a:spcBef>
              <a:buClr>
                <a:srgbClr val="1cade4"/>
              </a:buClr>
              <a:buFont typeface="Arial"/>
              <a:buChar char="•"/>
            </a:pPr>
            <a:r>
              <a:rPr b="0" lang="pt-BR" sz="352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52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Modelo de mundo é imutável</a:t>
            </a:r>
            <a:endParaRPr b="0" lang="pt-BR" sz="352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pt-BR" sz="352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970" name="searchtree.pdf" descr="searchtree.pdf"/>
          <p:cNvPicPr/>
          <p:nvPr/>
        </p:nvPicPr>
        <p:blipFill>
          <a:blip r:embed="rId1"/>
          <a:stretch/>
        </p:blipFill>
        <p:spPr>
          <a:xfrm>
            <a:off x="901440" y="6196320"/>
            <a:ext cx="11201400" cy="2400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TextShape 1"/>
          <p:cNvSpPr txBox="1"/>
          <p:nvPr/>
        </p:nvSpPr>
        <p:spPr>
          <a:xfrm>
            <a:off x="-1585440" y="3418200"/>
            <a:ext cx="16175520" cy="358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algn="ctr">
              <a:lnSpc>
                <a:spcPct val="80000"/>
              </a:lnSpc>
              <a:spcBef>
                <a:spcPts val="2801"/>
              </a:spcBef>
            </a:pP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br/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ó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br/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j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9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ê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ó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73" name="TextShape 2"/>
          <p:cNvSpPr txBox="1"/>
          <p:nvPr/>
        </p:nvSpPr>
        <p:spPr>
          <a:xfrm>
            <a:off x="514080" y="1824840"/>
            <a:ext cx="6951600" cy="584352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>
            <a:noAutofit/>
          </a:bodyPr>
          <a:p>
            <a:pPr marL="91440" indent="-91080">
              <a:lnSpc>
                <a:spcPct val="150000"/>
              </a:lnSpc>
              <a:spcBef>
                <a:spcPts val="1199"/>
              </a:spcBef>
              <a:buClr>
                <a:srgbClr val="1cade4"/>
              </a:buClr>
              <a:buFont typeface="Tw Cen MT"/>
              <a:buChar char=" "/>
            </a:pPr>
            <a:r>
              <a:rPr b="0" lang="pt-BR" sz="36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Agente baseado em lógica</a:t>
            </a:r>
            <a:endParaRPr b="0" lang="pt-BR" sz="3600" spc="-1" strike="noStrike">
              <a:solidFill>
                <a:srgbClr val="a6aaa9"/>
              </a:solidFill>
              <a:latin typeface="Avenir Next Medium"/>
            </a:endParaRPr>
          </a:p>
          <a:p>
            <a:pPr marL="91440" indent="-91080">
              <a:lnSpc>
                <a:spcPct val="150000"/>
              </a:lnSpc>
              <a:spcBef>
                <a:spcPts val="1199"/>
              </a:spcBef>
              <a:buClr>
                <a:srgbClr val="1cade4"/>
              </a:buClr>
              <a:buFont typeface="Tw Cen MT"/>
              <a:buChar char=" "/>
            </a:pPr>
            <a:r>
              <a:rPr b="0" lang="pt-BR" sz="3100" spc="-1" strike="noStrike">
                <a:solidFill>
                  <a:srgbClr val="1cade4"/>
                </a:solidFill>
                <a:latin typeface="Avenir Next Medium"/>
                <a:ea typeface="Avenir Next Medium"/>
              </a:rPr>
              <a:t>Base de conhecimento:</a:t>
            </a:r>
            <a:endParaRPr b="0" lang="pt-BR" sz="3100" spc="-1" strike="noStrike">
              <a:solidFill>
                <a:srgbClr val="a6aaa9"/>
              </a:solidFill>
              <a:latin typeface="Avenir Next Medium"/>
            </a:endParaRPr>
          </a:p>
          <a:p>
            <a:pPr marL="91440" indent="-91080">
              <a:lnSpc>
                <a:spcPct val="150000"/>
              </a:lnSpc>
              <a:spcBef>
                <a:spcPts val="1199"/>
              </a:spcBef>
              <a:buClr>
                <a:srgbClr val="1cade4"/>
              </a:buClr>
              <a:buFont typeface="Arial"/>
              <a:buChar char="•"/>
            </a:pPr>
            <a:r>
              <a:rPr b="0" lang="pt-BR" sz="31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1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conjuntos de fatos sobre o mundo</a:t>
            </a:r>
            <a:endParaRPr b="0" lang="pt-BR" sz="31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50000"/>
              </a:lnSpc>
              <a:spcBef>
                <a:spcPts val="1199"/>
              </a:spcBef>
            </a:pPr>
            <a:r>
              <a:rPr b="0" lang="pt-BR" sz="3100" spc="-1" strike="noStrike">
                <a:solidFill>
                  <a:srgbClr val="1cade4"/>
                </a:solidFill>
                <a:latin typeface="Avenir Next Medium"/>
                <a:ea typeface="Avenir Next Medium"/>
              </a:rPr>
              <a:t> </a:t>
            </a:r>
            <a:r>
              <a:rPr b="0" lang="pt-BR" sz="3100" spc="-1" strike="noStrike">
                <a:solidFill>
                  <a:srgbClr val="1cade4"/>
                </a:solidFill>
                <a:latin typeface="Avenir Next Medium"/>
                <a:ea typeface="Avenir Next Medium"/>
              </a:rPr>
              <a:t>Mecanismo de inferência:</a:t>
            </a:r>
            <a:endParaRPr b="0" lang="pt-BR" sz="3100" spc="-1" strike="noStrike">
              <a:solidFill>
                <a:srgbClr val="a6aaa9"/>
              </a:solidFill>
              <a:latin typeface="Avenir Next Medium"/>
            </a:endParaRPr>
          </a:p>
          <a:p>
            <a:pPr marL="91440" indent="-91080">
              <a:lnSpc>
                <a:spcPct val="150000"/>
              </a:lnSpc>
              <a:spcBef>
                <a:spcPts val="1199"/>
              </a:spcBef>
              <a:buClr>
                <a:srgbClr val="1cade4"/>
              </a:buClr>
              <a:buFont typeface="Arial"/>
              <a:buChar char="•"/>
            </a:pPr>
            <a:r>
              <a:rPr b="0" lang="pt-BR" sz="31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</a:t>
            </a:r>
            <a:r>
              <a:rPr b="0" lang="pt-BR" sz="31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produção de conhecimento sobre novos fatos </a:t>
            </a:r>
            <a:endParaRPr b="0" lang="pt-BR" sz="31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974" name="situations2.pdf" descr="situations2.pdf"/>
          <p:cNvPicPr/>
          <p:nvPr/>
        </p:nvPicPr>
        <p:blipFill>
          <a:blip r:embed="rId1"/>
          <a:stretch/>
        </p:blipFill>
        <p:spPr>
          <a:xfrm>
            <a:off x="7569360" y="2136600"/>
            <a:ext cx="5009040" cy="5480280"/>
          </a:xfrm>
          <a:prstGeom prst="rect">
            <a:avLst/>
          </a:prstGeom>
          <a:ln w="12600">
            <a:noFill/>
          </a:ln>
        </p:spPr>
      </p:pic>
      <p:sp>
        <p:nvSpPr>
          <p:cNvPr id="975" name="CustomShape 3"/>
          <p:cNvSpPr/>
          <p:nvPr/>
        </p:nvSpPr>
        <p:spPr>
          <a:xfrm>
            <a:off x="6948720" y="8096760"/>
            <a:ext cx="5731560" cy="149076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47e">
                  <a:alpha val="50196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300" spc="-1" strike="noStrike">
                <a:solidFill>
                  <a:srgbClr val="1cade4"/>
                </a:solidFill>
                <a:latin typeface="Tw Cen MT"/>
                <a:ea typeface="Tw Cen MT"/>
              </a:rPr>
              <a:t>P1: </a:t>
            </a:r>
            <a:r>
              <a:rPr b="0" lang="pt-BR" sz="2300" spc="-1" strike="noStrike">
                <a:solidFill>
                  <a:srgbClr val="000000"/>
                </a:solidFill>
                <a:latin typeface="Tw Cen MT"/>
                <a:ea typeface="Tw Cen MT"/>
              </a:rPr>
              <a:t>pos(1,1,t) </a:t>
            </a:r>
            <a:r>
              <a:rPr b="0" lang="pt-BR" sz="23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∧</a:t>
            </a:r>
            <a:r>
              <a:rPr b="0" lang="pt-BR" sz="2300" spc="-1" strike="noStrike">
                <a:solidFill>
                  <a:srgbClr val="000000"/>
                </a:solidFill>
                <a:latin typeface="Tw Cen MT"/>
                <a:ea typeface="Tw Cen MT"/>
              </a:rPr>
              <a:t> mov(direita,t)</a:t>
            </a:r>
            <a:endParaRPr b="0" lang="pt-BR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300" spc="-1" strike="noStrike">
                <a:solidFill>
                  <a:srgbClr val="1cade4"/>
                </a:solidFill>
                <a:latin typeface="Tw Cen MT"/>
                <a:ea typeface="Tw Cen MT"/>
              </a:rPr>
              <a:t>P2: </a:t>
            </a:r>
            <a:r>
              <a:rPr b="0" lang="pt-BR" sz="2300" spc="-1" strike="noStrike">
                <a:solidFill>
                  <a:srgbClr val="000000"/>
                </a:solidFill>
                <a:latin typeface="Tw Cen MT"/>
                <a:ea typeface="Tw Cen MT"/>
              </a:rPr>
              <a:t>pos(x,y,t) </a:t>
            </a:r>
            <a:r>
              <a:rPr b="0" lang="pt-BR" sz="2300" spc="-1" strike="noStrike">
                <a:solidFill>
                  <a:srgbClr val="000000"/>
                </a:solidFill>
                <a:latin typeface="Arial Unicode MS"/>
                <a:ea typeface="Arial Unicode MS"/>
              </a:rPr>
              <a:t>∧ </a:t>
            </a:r>
            <a:r>
              <a:rPr b="0" lang="pt-BR" sz="2300" spc="-1" strike="noStrike">
                <a:solidFill>
                  <a:srgbClr val="000000"/>
                </a:solidFill>
                <a:latin typeface="Tw Cen MT"/>
                <a:ea typeface="Tw Cen MT"/>
              </a:rPr>
              <a:t>mov(acima,t) →  pos(x,y+1,t+1)</a:t>
            </a:r>
            <a:endParaRPr b="0" lang="pt-BR" sz="2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2300" spc="-1" strike="noStrike">
                <a:solidFill>
                  <a:srgbClr val="1cade4"/>
                </a:solidFill>
                <a:latin typeface="Tw Cen MT"/>
                <a:ea typeface="Tw Cen MT"/>
              </a:rPr>
              <a:t>C1: </a:t>
            </a:r>
            <a:r>
              <a:rPr b="0" lang="pt-BR" sz="2300" spc="-1" strike="noStrike">
                <a:solidFill>
                  <a:srgbClr val="000000"/>
                </a:solidFill>
                <a:latin typeface="Tw Cen MT"/>
                <a:ea typeface="Tw Cen MT"/>
              </a:rPr>
              <a:t>pos(x,y+1,t+1)</a:t>
            </a:r>
            <a:endParaRPr b="0" lang="pt-BR" sz="2300" spc="-1" strike="noStrike">
              <a:latin typeface="Arial"/>
            </a:endParaRPr>
          </a:p>
        </p:txBody>
      </p:sp>
      <p:sp>
        <p:nvSpPr>
          <p:cNvPr id="976" name="CustomShape 4"/>
          <p:cNvSpPr/>
          <p:nvPr/>
        </p:nvSpPr>
        <p:spPr>
          <a:xfrm>
            <a:off x="10978200" y="6649920"/>
            <a:ext cx="1830240" cy="723600"/>
          </a:xfrm>
          <a:prstGeom prst="roundRect">
            <a:avLst>
              <a:gd name="adj" fmla="val 26316"/>
            </a:avLst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888840" y="2908440"/>
            <a:ext cx="11226600" cy="3657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estudo e desenvolvimento de entidades 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autônomas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 capazes de 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perceber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 o ambiente e 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agir</a:t>
            </a:r>
            <a:r>
              <a:rPr b="0" lang="pt-BR" sz="4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 de maneira </a:t>
            </a:r>
            <a:r>
              <a:rPr b="0" lang="pt-BR" sz="4800" spc="-1" strike="noStrike" cap="all">
                <a:solidFill>
                  <a:srgbClr val="ffe989"/>
                </a:solidFill>
                <a:latin typeface="DIN Condensed"/>
                <a:ea typeface="DIN Condensed"/>
              </a:rPr>
              <a:t>satisfatória</a:t>
            </a:r>
            <a:endParaRPr b="0" lang="pt-BR" sz="48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503" name="Image" descr="Image"/>
          <p:cNvPicPr/>
          <p:nvPr/>
        </p:nvPicPr>
        <p:blipFill>
          <a:blip r:embed="rId1"/>
          <a:stretch/>
        </p:blipFill>
        <p:spPr>
          <a:xfrm>
            <a:off x="10842120" y="7128000"/>
            <a:ext cx="1686960" cy="1853280"/>
          </a:xfrm>
          <a:prstGeom prst="rect">
            <a:avLst/>
          </a:prstGeom>
          <a:ln w="12600">
            <a:noFill/>
          </a:ln>
        </p:spPr>
      </p:pic>
      <p:pic>
        <p:nvPicPr>
          <p:cNvPr id="504" name="Image" descr="Image"/>
          <p:cNvPicPr/>
          <p:nvPr/>
        </p:nvPicPr>
        <p:blipFill>
          <a:blip r:embed="rId2"/>
          <a:stretch/>
        </p:blipFill>
        <p:spPr>
          <a:xfrm>
            <a:off x="8371440" y="7056000"/>
            <a:ext cx="1337040" cy="1872000"/>
          </a:xfrm>
          <a:prstGeom prst="rect">
            <a:avLst/>
          </a:prstGeom>
          <a:ln w="12600">
            <a:noFill/>
          </a:ln>
        </p:spPr>
      </p:pic>
      <p:sp>
        <p:nvSpPr>
          <p:cNvPr id="505" name="CustomShape 2"/>
          <p:cNvSpPr/>
          <p:nvPr/>
        </p:nvSpPr>
        <p:spPr>
          <a:xfrm>
            <a:off x="8011440" y="8928000"/>
            <a:ext cx="1852560" cy="78336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Stuart Russel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506" name="CustomShape 3"/>
          <p:cNvSpPr/>
          <p:nvPr/>
        </p:nvSpPr>
        <p:spPr>
          <a:xfrm>
            <a:off x="10318320" y="9163080"/>
            <a:ext cx="273456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peter norvig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TextShape 1"/>
          <p:cNvSpPr txBox="1"/>
          <p:nvPr/>
        </p:nvSpPr>
        <p:spPr>
          <a:xfrm>
            <a:off x="406440" y="673200"/>
            <a:ext cx="761724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j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978" name="Image" descr="Image"/>
          <p:cNvPicPr/>
          <p:nvPr/>
        </p:nvPicPr>
        <p:blipFill>
          <a:blip r:embed="rId1"/>
          <a:stretch/>
        </p:blipFill>
        <p:spPr>
          <a:xfrm>
            <a:off x="7704360" y="-43200"/>
            <a:ext cx="5293800" cy="5658480"/>
          </a:xfrm>
          <a:prstGeom prst="rect">
            <a:avLst/>
          </a:prstGeom>
          <a:ln w="12600">
            <a:noFill/>
          </a:ln>
        </p:spPr>
      </p:pic>
      <p:sp>
        <p:nvSpPr>
          <p:cNvPr id="979" name="CustomShape 2"/>
          <p:cNvSpPr/>
          <p:nvPr/>
        </p:nvSpPr>
        <p:spPr>
          <a:xfrm>
            <a:off x="10346400" y="5167080"/>
            <a:ext cx="26888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Shakey (1966-1972)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80" name="CustomShape 3"/>
          <p:cNvSpPr/>
          <p:nvPr/>
        </p:nvSpPr>
        <p:spPr>
          <a:xfrm>
            <a:off x="7876440" y="5609520"/>
            <a:ext cx="5121720" cy="315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spcBef>
                <a:spcPts val="2401"/>
              </a:spcBef>
            </a:pPr>
            <a:r>
              <a:rPr b="0" lang="pt-BR" sz="1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https://www.youtube.com/watch?v=7bsEN8mwUB8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981" name="Image" descr="Image"/>
          <p:cNvPicPr/>
          <p:nvPr/>
        </p:nvPicPr>
        <p:blipFill>
          <a:blip r:embed="rId2"/>
          <a:srcRect l="12495" t="6788" r="12495" b="6788"/>
          <a:stretch/>
        </p:blipFill>
        <p:spPr>
          <a:xfrm>
            <a:off x="8291160" y="6260760"/>
            <a:ext cx="4291920" cy="3245400"/>
          </a:xfrm>
          <a:prstGeom prst="rect">
            <a:avLst/>
          </a:prstGeom>
          <a:ln w="12600">
            <a:noFill/>
          </a:ln>
        </p:spPr>
      </p:pic>
      <p:sp>
        <p:nvSpPr>
          <p:cNvPr id="982" name="CustomShape 4"/>
          <p:cNvSpPr/>
          <p:nvPr/>
        </p:nvSpPr>
        <p:spPr>
          <a:xfrm>
            <a:off x="301680" y="6553800"/>
            <a:ext cx="7617240" cy="2659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200" spc="-1" strike="noStrike">
                <a:solidFill>
                  <a:srgbClr val="a6aaa9"/>
                </a:solidFill>
                <a:latin typeface="Monaco"/>
                <a:ea typeface="Monaco"/>
              </a:rPr>
              <a:t>Initial state: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InRoom(ROBOT, R1) ∧ Connects(D1, R1, R2) ∧ Connects(D2, R2, R3) ∧ Box(BOX1) ∧ InRoom(BOX1, R2)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200" spc="-1" strike="noStrike">
                <a:solidFill>
                  <a:srgbClr val="a6aaa9"/>
                </a:solidFill>
                <a:latin typeface="Monaco"/>
                <a:ea typeface="Monaco"/>
              </a:rPr>
              <a:t>Goal: 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Box(BOX1) ∧ InRoom(BOX1, R1)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200" spc="-1" strike="noStrike">
                <a:solidFill>
                  <a:srgbClr val="a6aaa9"/>
                </a:solidFill>
                <a:latin typeface="Monaco"/>
                <a:ea typeface="Monaco"/>
              </a:rPr>
              <a:t>Action: 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GoThru(d, r1, r2) </a:t>
            </a:r>
            <a:r>
              <a:rPr b="0" lang="pt-BR" sz="1200" spc="-1" strike="noStrike">
                <a:solidFill>
                  <a:srgbClr val="838787"/>
                </a:solidFill>
                <a:latin typeface="Monaco"/>
                <a:ea typeface="Monaco"/>
              </a:rPr>
              <a:t>// Robot goes room r1 to room r2 through door d</a:t>
            </a:r>
            <a:br/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 </a:t>
            </a:r>
            <a:r>
              <a:rPr b="0" lang="pt-BR" sz="1200" spc="-1" strike="noStrike">
                <a:solidFill>
                  <a:srgbClr val="ffe989"/>
                </a:solidFill>
                <a:latin typeface="Monaco"/>
                <a:ea typeface="Monaco"/>
              </a:rPr>
              <a:t>Preconditions: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InRoom(ROBOT, r1) ∧ Connects(d, r1, r2)</a:t>
            </a:r>
            <a:br/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 </a:t>
            </a:r>
            <a:r>
              <a:rPr b="0" lang="pt-BR" sz="1200" spc="-1" strike="noStrike">
                <a:solidFill>
                  <a:srgbClr val="ffe989"/>
                </a:solidFill>
                <a:latin typeface="Monaco"/>
                <a:ea typeface="Monaco"/>
              </a:rPr>
              <a:t>Postconditions: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¬InRoom(ROBOT, r1) ∧ InRoom(ROBOT, r2)</a:t>
            </a:r>
            <a:br/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 </a:t>
            </a:r>
            <a:r>
              <a:rPr b="0" lang="pt-BR" sz="1200" spc="-1" strike="noStrike">
                <a:solidFill>
                  <a:srgbClr val="ffe989"/>
                </a:solidFill>
                <a:latin typeface="Monaco"/>
                <a:ea typeface="Monaco"/>
              </a:rPr>
              <a:t>Delete: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InRoom(ROBOT, r)</a:t>
            </a:r>
            <a:br/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 </a:t>
            </a:r>
            <a:r>
              <a:rPr b="0" lang="pt-BR" sz="1200" spc="-1" strike="noStrike">
                <a:solidFill>
                  <a:srgbClr val="ffe989"/>
                </a:solidFill>
                <a:latin typeface="Monaco"/>
                <a:ea typeface="Monaco"/>
              </a:rPr>
              <a:t>Add: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InRoom(ROBOT, r2)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200" spc="-1" strike="noStrike">
                <a:solidFill>
                  <a:srgbClr val="a6aaa9"/>
                </a:solidFill>
                <a:latin typeface="Monaco"/>
                <a:ea typeface="Monaco"/>
              </a:rPr>
              <a:t>…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83" name="TextShape 5"/>
          <p:cNvSpPr txBox="1"/>
          <p:nvPr/>
        </p:nvSpPr>
        <p:spPr>
          <a:xfrm>
            <a:off x="406440" y="1890000"/>
            <a:ext cx="7407720" cy="5972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5791"/>
                </a:solidFill>
                <a:latin typeface="Avenir Next Medium"/>
                <a:ea typeface="Avenir Next Medium"/>
              </a:rPr>
              <a:t>Representação e inferência em lógica clássica é muito custosa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Linguagens de planejamento: Reduzir expressividade de forma a aumentar eficiência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STRIPS: Stanford Research Institute Problem Solver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extShape 1"/>
          <p:cNvSpPr txBox="1"/>
          <p:nvPr/>
        </p:nvSpPr>
        <p:spPr>
          <a:xfrm>
            <a:off x="406440" y="1905120"/>
            <a:ext cx="577584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39920" indent="-4395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7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Em(x,y)</a:t>
            </a:r>
            <a:r>
              <a:rPr b="0" lang="pt-BR" sz="33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bloco x está posicionado sobre bloco y</a:t>
            </a: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pPr marL="439920" indent="-4395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7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NaMesa(x)</a:t>
            </a:r>
            <a:r>
              <a:rPr b="0" lang="pt-BR" sz="33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bloco x está em contato com a mesa</a:t>
            </a: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pPr marL="439920" indent="-4395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7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Livre(x)</a:t>
            </a:r>
            <a:r>
              <a:rPr b="0" lang="pt-BR" sz="33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nada está sobre bloco x</a:t>
            </a: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pPr marL="439920" indent="-4395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37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EmPosse(x):</a:t>
            </a:r>
            <a:r>
              <a:rPr b="0" lang="pt-BR" sz="33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robô segura x </a:t>
            </a: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8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j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986" name="blocks.png" descr="blocks.png"/>
          <p:cNvPicPr/>
          <p:nvPr/>
        </p:nvPicPr>
        <p:blipFill>
          <a:blip r:embed="rId1"/>
          <a:stretch/>
        </p:blipFill>
        <p:spPr>
          <a:xfrm>
            <a:off x="6834960" y="1781280"/>
            <a:ext cx="5984280" cy="2954520"/>
          </a:xfrm>
          <a:prstGeom prst="rect">
            <a:avLst/>
          </a:prstGeom>
          <a:ln w="12600">
            <a:noFill/>
          </a:ln>
        </p:spPr>
      </p:pic>
      <p:sp>
        <p:nvSpPr>
          <p:cNvPr id="987" name="CustomShape 3"/>
          <p:cNvSpPr/>
          <p:nvPr/>
        </p:nvSpPr>
        <p:spPr>
          <a:xfrm>
            <a:off x="6663960" y="4766040"/>
            <a:ext cx="6150960" cy="42922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d47e">
                  <a:alpha val="50196"/>
                </a:srgbClr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ts val="4901"/>
              </a:lnSpc>
              <a:spcBef>
                <a:spcPts val="1199"/>
              </a:spcBef>
            </a:pPr>
            <a:r>
              <a:rPr b="0" i="1" lang="pt-BR" sz="3000" spc="-1" strike="noStrike">
                <a:solidFill>
                  <a:srgbClr val="aa1728"/>
                </a:solidFill>
                <a:latin typeface="Times New Roman"/>
                <a:ea typeface="Times New Roman"/>
              </a:rPr>
              <a:t>Início: </a:t>
            </a:r>
            <a:endParaRPr b="0" lang="pt-BR" sz="3000" spc="-1" strike="noStrike">
              <a:latin typeface="Arial"/>
            </a:endParaRPr>
          </a:p>
          <a:p>
            <a:pPr>
              <a:lnSpc>
                <a:spcPts val="4901"/>
              </a:lnSpc>
              <a:spcBef>
                <a:spcPts val="1199"/>
              </a:spcBef>
            </a:pPr>
            <a:r>
              <a:rPr b="0" i="1" lang="pt-BR" sz="30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Livre(A)   Livre(F)  Livre(D)</a:t>
            </a:r>
            <a:br/>
            <a:r>
              <a:rPr b="0" i="1" lang="pt-BR" sz="30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Em(A,B)  Em(B,C)  Em(D,E)  Em(F,G)</a:t>
            </a:r>
            <a:br/>
            <a:r>
              <a:rPr b="0" i="1" lang="pt-BR" sz="30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NaMesa(C) NaMesa(E) NaMesa(G)</a:t>
            </a:r>
            <a:endParaRPr b="0" lang="pt-BR" sz="3000" spc="-1" strike="noStrike">
              <a:latin typeface="Arial"/>
            </a:endParaRPr>
          </a:p>
          <a:p>
            <a:pPr>
              <a:lnSpc>
                <a:spcPts val="4901"/>
              </a:lnSpc>
              <a:spcBef>
                <a:spcPts val="1199"/>
              </a:spcBef>
            </a:pPr>
            <a:r>
              <a:rPr b="0" lang="pt-BR" sz="3000" spc="-1" strike="noStrike">
                <a:solidFill>
                  <a:srgbClr val="aa1728"/>
                </a:solidFill>
                <a:latin typeface="Times New Roman"/>
                <a:ea typeface="Times New Roman"/>
              </a:rPr>
              <a:t>Meta: </a:t>
            </a:r>
            <a:endParaRPr b="0" lang="pt-BR" sz="3000" spc="-1" strike="noStrike">
              <a:latin typeface="Arial"/>
            </a:endParaRPr>
          </a:p>
          <a:p>
            <a:pPr>
              <a:lnSpc>
                <a:spcPts val="4901"/>
              </a:lnSpc>
              <a:spcBef>
                <a:spcPts val="1199"/>
              </a:spcBef>
            </a:pPr>
            <a:r>
              <a:rPr b="0" i="1" lang="pt-BR" sz="3000" spc="-1" strike="noStrike">
                <a:solidFill>
                  <a:srgbClr val="0000ff"/>
                </a:solidFill>
                <a:latin typeface="Times New Roman"/>
                <a:ea typeface="Times New Roman"/>
              </a:rPr>
              <a:t>NaMesa(B)  NaMesa(C) NaMesa(G)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Gerar histórias de forma automática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Entrada: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personagens, ações disponíveis, conhecimento de mundo (mapas, relações entre objetos etc), meta (ex., não passar fome)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8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-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(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,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1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9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7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7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)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90" name="CustomShape 3"/>
          <p:cNvSpPr/>
          <p:nvPr/>
        </p:nvSpPr>
        <p:spPr>
          <a:xfrm>
            <a:off x="250920" y="5262840"/>
            <a:ext cx="5808600" cy="27198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200" spc="-1" strike="noStrike">
                <a:solidFill>
                  <a:srgbClr val="2389c0"/>
                </a:solidFill>
                <a:latin typeface="Monaco"/>
                <a:ea typeface="Monaco"/>
              </a:rPr>
              <a:t>Ação:</a:t>
            </a:r>
            <a:r>
              <a:rPr b="0" lang="pt-BR" sz="1200" spc="-1" strike="noStrike">
                <a:solidFill>
                  <a:srgbClr val="a6aaa9"/>
                </a:solidFill>
                <a:latin typeface="Monaco"/>
                <a:ea typeface="Monaco"/>
              </a:rPr>
              <a:t> </a:t>
            </a:r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X tenta mover Y para Z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</a:t>
            </a:r>
            <a:r>
              <a:rPr b="0" lang="pt-BR" sz="1200" spc="-1" strike="noStrike">
                <a:solidFill>
                  <a:srgbClr val="f96928"/>
                </a:solidFill>
                <a:latin typeface="Monaco"/>
                <a:ea typeface="Monaco"/>
              </a:rPr>
              <a:t> </a:t>
            </a:r>
            <a:r>
              <a:rPr b="0" lang="pt-BR" sz="1200" spc="-1" strike="noStrike">
                <a:solidFill>
                  <a:srgbClr val="f96928"/>
                </a:solidFill>
                <a:latin typeface="Monaco"/>
                <a:ea typeface="Monaco"/>
              </a:rPr>
              <a:t>Précondições: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</a:t>
            </a:r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X consegue se mover</a:t>
            </a:r>
            <a:br/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                Se X é diferente de Y então Próximo(X, X, Y) e </a:t>
            </a:r>
            <a:br/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                                                    Pegar(X,Y)</a:t>
            </a:r>
            <a:br/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                Sabe(X, onde está Z?)</a:t>
            </a:r>
            <a:br/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                Sabe(X, onde está X?)</a:t>
            </a:r>
            <a:br/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                Conectado(X, lugar(Z))</a:t>
            </a:r>
            <a:br/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 </a:t>
            </a:r>
            <a:r>
              <a:rPr b="0" lang="pt-BR" sz="1200" spc="-1" strike="noStrike">
                <a:solidFill>
                  <a:srgbClr val="f96928"/>
                </a:solidFill>
                <a:latin typeface="Monaco"/>
                <a:ea typeface="Monaco"/>
              </a:rPr>
              <a:t>Ação: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</a:t>
            </a:r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Transladar(X, Y, lugar(Z))</a:t>
            </a:r>
            <a:br/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</a:t>
            </a:r>
            <a:r>
              <a:rPr b="0" lang="pt-BR" sz="1200" spc="-1" strike="noStrike">
                <a:solidFill>
                  <a:srgbClr val="f96928"/>
                </a:solidFill>
                <a:latin typeface="Monaco"/>
                <a:ea typeface="Monaco"/>
              </a:rPr>
              <a:t> Póscondição: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</a:t>
            </a:r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Y está mesmo em Z?</a:t>
            </a:r>
            <a:br/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 </a:t>
            </a:r>
            <a:r>
              <a:rPr b="0" lang="pt-BR" sz="1200" spc="-1" strike="noStrike">
                <a:solidFill>
                  <a:srgbClr val="f96928"/>
                </a:solidFill>
                <a:latin typeface="Monaco"/>
                <a:ea typeface="Monaco"/>
              </a:rPr>
              <a:t>Pós-ação: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</a:t>
            </a:r>
            <a:r>
              <a:rPr b="0" lang="pt-BR" sz="1200" spc="-1" strike="noStrike">
                <a:solidFill>
                  <a:srgbClr val="316936"/>
                </a:solidFill>
                <a:latin typeface="Monaco"/>
                <a:ea typeface="Monaco"/>
              </a:rPr>
              <a:t>Se X for diferente de Y então Soltar(X,Y)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1200" spc="-1" strike="noStrike">
                <a:solidFill>
                  <a:srgbClr val="a6aaa9"/>
                </a:solidFill>
                <a:latin typeface="Monaco"/>
                <a:ea typeface="Monaco"/>
              </a:rPr>
              <a:t>…</a:t>
            </a:r>
            <a:r>
              <a:rPr b="0" lang="pt-BR" sz="1200" spc="-1" strike="noStrike">
                <a:solidFill>
                  <a:srgbClr val="8abe5e"/>
                </a:solidFill>
                <a:latin typeface="Monaco"/>
                <a:ea typeface="Monaco"/>
              </a:rPr>
              <a:t> 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91" name="CustomShape 4"/>
          <p:cNvSpPr/>
          <p:nvPr/>
        </p:nvSpPr>
        <p:spPr>
          <a:xfrm>
            <a:off x="6260760" y="5027400"/>
            <a:ext cx="6437520" cy="2009880"/>
          </a:xfrm>
          <a:prstGeom prst="rect">
            <a:avLst/>
          </a:prstGeom>
          <a:gradFill rotWithShape="0">
            <a:gsLst>
              <a:gs pos="0">
                <a:srgbClr val="ffe989"/>
              </a:gs>
              <a:gs pos="100000">
                <a:srgbClr val="ffffff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venir Next"/>
                <a:ea typeface="Avenir Next"/>
              </a:rPr>
              <a:t>One day Joe Bear was hungry. 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venir Next"/>
                <a:ea typeface="Avenir Next"/>
              </a:rPr>
              <a:t>He asked his friend Irving Bird where some honey was. 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venir Next"/>
                <a:ea typeface="Avenir Next"/>
              </a:rPr>
              <a:t>Irving told him there was a beehive in the oak tree. 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venir Next"/>
                <a:ea typeface="Avenir Next"/>
              </a:rPr>
              <a:t>Joe walked to the oak tree. 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venir Next"/>
                <a:ea typeface="Avenir Next"/>
              </a:rPr>
              <a:t>He ate the beehive. 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92" name="CustomShape 5"/>
          <p:cNvSpPr/>
          <p:nvPr/>
        </p:nvSpPr>
        <p:spPr>
          <a:xfrm>
            <a:off x="6242400" y="7139880"/>
            <a:ext cx="6474240" cy="2204280"/>
          </a:xfrm>
          <a:prstGeom prst="rect">
            <a:avLst/>
          </a:prstGeom>
          <a:gradFill rotWithShape="0">
            <a:gsLst>
              <a:gs pos="0">
                <a:srgbClr val="ffe989"/>
              </a:gs>
              <a:gs pos="100000">
                <a:srgbClr val="ffffff"/>
              </a:gs>
            </a:gsLst>
            <a:lin ang="5400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venir Next"/>
                <a:ea typeface="Avenir Next"/>
              </a:rPr>
              <a:t>Once upon a time there was a dishonest fox and a vain crow. 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venir Next"/>
                <a:ea typeface="Avenir Next"/>
              </a:rPr>
              <a:t>One day the crow was sitting in his tree, holding a piece of cheese in his mouth. 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venir Next"/>
                <a:ea typeface="Avenir Next"/>
              </a:rPr>
              <a:t>He noticed that he was holding the piece of cheese.  He became hungry, and swallowed the cheese.  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0" lang="pt-BR" sz="2000" spc="-1" strike="noStrike">
                <a:solidFill>
                  <a:srgbClr val="000000"/>
                </a:solidFill>
                <a:latin typeface="Avenir Next"/>
                <a:ea typeface="Avenir Next"/>
              </a:rPr>
              <a:t>The fox walked over to the crow.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TextShape 1"/>
          <p:cNvSpPr txBox="1"/>
          <p:nvPr/>
        </p:nvSpPr>
        <p:spPr>
          <a:xfrm>
            <a:off x="406440" y="1905120"/>
            <a:ext cx="12191760" cy="7128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Principal desafio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Desenhar algoritmos e heurísticas eficientes agnósticas ao domínio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Inúmeras variantes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Planejamento não-determinístico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Planejamento probabilístico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Planejamento multiagentes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9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j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h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996" name="Image" descr="Image"/>
          <p:cNvPicPr/>
          <p:nvPr/>
        </p:nvPicPr>
        <p:blipFill>
          <a:blip r:embed="rId1"/>
          <a:stretch/>
        </p:blipFill>
        <p:spPr>
          <a:xfrm>
            <a:off x="7660440" y="3307320"/>
            <a:ext cx="5150160" cy="4845960"/>
          </a:xfrm>
          <a:prstGeom prst="rect">
            <a:avLst/>
          </a:prstGeom>
          <a:ln w="12600">
            <a:noFill/>
          </a:ln>
        </p:spPr>
      </p:pic>
      <p:sp>
        <p:nvSpPr>
          <p:cNvPr id="997" name="TextShape 2"/>
          <p:cNvSpPr txBox="1"/>
          <p:nvPr/>
        </p:nvSpPr>
        <p:spPr>
          <a:xfrm>
            <a:off x="406440" y="1905120"/>
            <a:ext cx="12191760" cy="76503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0896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Ontologia</a:t>
            </a: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Descrição formal de um domínio de conhecimento 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Tipos de entidades e propriedades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Relações entre entidades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marL="40896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Desafios: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Especificar/minerar ontologia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Gerenciar/atualizar/associar bases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Inferência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marL="40896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Web semântica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7920" indent="-40860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1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Tornar conteúdo da web manipulável por computadores </a:t>
            </a:r>
            <a:endParaRPr b="0" lang="pt-BR" sz="313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TextShape 1"/>
          <p:cNvSpPr txBox="1"/>
          <p:nvPr/>
        </p:nvSpPr>
        <p:spPr>
          <a:xfrm>
            <a:off x="576000" y="2554200"/>
            <a:ext cx="12312000" cy="358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algn="ctr">
              <a:lnSpc>
                <a:spcPct val="80000"/>
              </a:lnSpc>
              <a:spcBef>
                <a:spcPts val="2801"/>
              </a:spcBef>
            </a:pP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br/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90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9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Raciocínio probabilístico associa ‘pesos’ aos mundo possíveis representando crença do agente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1000" name="Mindstorm lego robot.jpeg" descr="Mindstorm lego robot.jpeg"/>
          <p:cNvPicPr/>
          <p:nvPr/>
        </p:nvPicPr>
        <p:blipFill>
          <a:blip r:embed="rId1"/>
          <a:stretch/>
        </p:blipFill>
        <p:spPr>
          <a:xfrm>
            <a:off x="4798440" y="5352480"/>
            <a:ext cx="1083600" cy="1188000"/>
          </a:xfrm>
          <a:prstGeom prst="rect">
            <a:avLst/>
          </a:prstGeom>
          <a:ln w="12600">
            <a:noFill/>
          </a:ln>
        </p:spPr>
      </p:pic>
      <p:sp>
        <p:nvSpPr>
          <p:cNvPr id="1001" name="CustomShape 2"/>
          <p:cNvSpPr/>
          <p:nvPr/>
        </p:nvSpPr>
        <p:spPr>
          <a:xfrm>
            <a:off x="1915560" y="4892400"/>
            <a:ext cx="2201040" cy="210780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3"/>
          <p:cNvSpPr/>
          <p:nvPr/>
        </p:nvSpPr>
        <p:spPr>
          <a:xfrm>
            <a:off x="4239720" y="4892400"/>
            <a:ext cx="2201040" cy="210780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4"/>
          <p:cNvSpPr/>
          <p:nvPr/>
        </p:nvSpPr>
        <p:spPr>
          <a:xfrm>
            <a:off x="6567840" y="4892400"/>
            <a:ext cx="2201040" cy="210780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5"/>
          <p:cNvSpPr/>
          <p:nvPr/>
        </p:nvSpPr>
        <p:spPr>
          <a:xfrm>
            <a:off x="3670920" y="49680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05" name="CustomShape 6"/>
          <p:cNvSpPr/>
          <p:nvPr/>
        </p:nvSpPr>
        <p:spPr>
          <a:xfrm>
            <a:off x="5956920" y="49680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06" name="CustomShape 7"/>
          <p:cNvSpPr/>
          <p:nvPr/>
        </p:nvSpPr>
        <p:spPr>
          <a:xfrm>
            <a:off x="8331840" y="49680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07" name="CustomShape 8"/>
          <p:cNvSpPr/>
          <p:nvPr/>
        </p:nvSpPr>
        <p:spPr>
          <a:xfrm>
            <a:off x="8888040" y="4892400"/>
            <a:ext cx="2201040" cy="210780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9"/>
          <p:cNvSpPr/>
          <p:nvPr/>
        </p:nvSpPr>
        <p:spPr>
          <a:xfrm>
            <a:off x="10668600" y="494172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09" name="TextShape 10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10" name="CustomShape 11"/>
          <p:cNvSpPr/>
          <p:nvPr/>
        </p:nvSpPr>
        <p:spPr>
          <a:xfrm>
            <a:off x="4178160" y="8166240"/>
            <a:ext cx="2323800" cy="15872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12"/>
          <p:cNvSpPr/>
          <p:nvPr/>
        </p:nvSpPr>
        <p:spPr>
          <a:xfrm>
            <a:off x="6506640" y="8166240"/>
            <a:ext cx="2323800" cy="15872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13"/>
          <p:cNvSpPr/>
          <p:nvPr/>
        </p:nvSpPr>
        <p:spPr>
          <a:xfrm>
            <a:off x="8826480" y="9223560"/>
            <a:ext cx="2323800" cy="53316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14"/>
          <p:cNvSpPr/>
          <p:nvPr/>
        </p:nvSpPr>
        <p:spPr>
          <a:xfrm>
            <a:off x="1854360" y="9226800"/>
            <a:ext cx="2323800" cy="53316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15"/>
          <p:cNvSpPr/>
          <p:nvPr/>
        </p:nvSpPr>
        <p:spPr>
          <a:xfrm>
            <a:off x="2720520" y="8650800"/>
            <a:ext cx="67284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1/8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5" name="CustomShape 16"/>
          <p:cNvSpPr/>
          <p:nvPr/>
        </p:nvSpPr>
        <p:spPr>
          <a:xfrm>
            <a:off x="9651960" y="8650800"/>
            <a:ext cx="67284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1/8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6" name="CustomShape 17"/>
          <p:cNvSpPr/>
          <p:nvPr/>
        </p:nvSpPr>
        <p:spPr>
          <a:xfrm>
            <a:off x="5003640" y="7507800"/>
            <a:ext cx="67284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3/8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7" name="CustomShape 18"/>
          <p:cNvSpPr/>
          <p:nvPr/>
        </p:nvSpPr>
        <p:spPr>
          <a:xfrm>
            <a:off x="7286760" y="7507800"/>
            <a:ext cx="67284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3/8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Observações podem ser ruidosas ou incompletas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1019" name="Mindstorm lego robot.jpeg" descr="Mindstorm lego robot.jpeg"/>
          <p:cNvPicPr/>
          <p:nvPr/>
        </p:nvPicPr>
        <p:blipFill>
          <a:blip r:embed="rId1"/>
          <a:stretch/>
        </p:blipFill>
        <p:spPr>
          <a:xfrm>
            <a:off x="4798440" y="5352480"/>
            <a:ext cx="1083600" cy="1188000"/>
          </a:xfrm>
          <a:prstGeom prst="rect">
            <a:avLst/>
          </a:prstGeom>
          <a:ln w="12600">
            <a:noFill/>
          </a:ln>
        </p:spPr>
      </p:pic>
      <p:sp>
        <p:nvSpPr>
          <p:cNvPr id="1020" name="CustomShape 2"/>
          <p:cNvSpPr/>
          <p:nvPr/>
        </p:nvSpPr>
        <p:spPr>
          <a:xfrm>
            <a:off x="1915560" y="4892400"/>
            <a:ext cx="2201040" cy="210780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3"/>
          <p:cNvSpPr/>
          <p:nvPr/>
        </p:nvSpPr>
        <p:spPr>
          <a:xfrm>
            <a:off x="4239720" y="4892400"/>
            <a:ext cx="2201040" cy="210780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4"/>
          <p:cNvSpPr/>
          <p:nvPr/>
        </p:nvSpPr>
        <p:spPr>
          <a:xfrm>
            <a:off x="6567840" y="4892400"/>
            <a:ext cx="2201040" cy="210780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CustomShape 5"/>
          <p:cNvSpPr/>
          <p:nvPr/>
        </p:nvSpPr>
        <p:spPr>
          <a:xfrm>
            <a:off x="3670920" y="49680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4" name="CustomShape 6"/>
          <p:cNvSpPr/>
          <p:nvPr/>
        </p:nvSpPr>
        <p:spPr>
          <a:xfrm>
            <a:off x="5956920" y="49680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5" name="CustomShape 7"/>
          <p:cNvSpPr/>
          <p:nvPr/>
        </p:nvSpPr>
        <p:spPr>
          <a:xfrm>
            <a:off x="8331840" y="49680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26" name="CustomShape 8"/>
          <p:cNvSpPr/>
          <p:nvPr/>
        </p:nvSpPr>
        <p:spPr>
          <a:xfrm>
            <a:off x="8888040" y="4892400"/>
            <a:ext cx="2201040" cy="210780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CustomShape 9"/>
          <p:cNvSpPr/>
          <p:nvPr/>
        </p:nvSpPr>
        <p:spPr>
          <a:xfrm>
            <a:off x="10668600" y="494172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grpSp>
        <p:nvGrpSpPr>
          <p:cNvPr id="1028" name="Group 10"/>
          <p:cNvGrpSpPr/>
          <p:nvPr/>
        </p:nvGrpSpPr>
        <p:grpSpPr>
          <a:xfrm>
            <a:off x="1576800" y="5666040"/>
            <a:ext cx="3130920" cy="2651040"/>
            <a:chOff x="1576800" y="5666040"/>
            <a:chExt cx="3130920" cy="2651040"/>
          </a:xfrm>
        </p:grpSpPr>
        <p:sp>
          <p:nvSpPr>
            <p:cNvPr id="1029" name="CustomShape 11"/>
            <p:cNvSpPr/>
            <p:nvPr/>
          </p:nvSpPr>
          <p:spPr>
            <a:xfrm rot="10800000">
              <a:off x="1576800" y="5665680"/>
              <a:ext cx="3130920" cy="26510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12132" y="0"/>
                  </a:moveTo>
                  <a:cubicBezTo>
                    <a:pt x="6904" y="0"/>
                    <a:pt x="2665" y="4489"/>
                    <a:pt x="2665" y="10026"/>
                  </a:cubicBezTo>
                  <a:cubicBezTo>
                    <a:pt x="2665" y="12860"/>
                    <a:pt x="3784" y="15408"/>
                    <a:pt x="5569" y="17232"/>
                  </a:cubicBezTo>
                  <a:lnTo>
                    <a:pt x="0" y="21600"/>
                  </a:lnTo>
                  <a:lnTo>
                    <a:pt x="8518" y="19288"/>
                  </a:lnTo>
                  <a:cubicBezTo>
                    <a:pt x="9633" y="19776"/>
                    <a:pt x="10852" y="20052"/>
                    <a:pt x="12132" y="20052"/>
                  </a:cubicBezTo>
                  <a:cubicBezTo>
                    <a:pt x="17361" y="20052"/>
                    <a:pt x="21600" y="15563"/>
                    <a:pt x="21600" y="10026"/>
                  </a:cubicBezTo>
                  <a:cubicBezTo>
                    <a:pt x="21600" y="4489"/>
                    <a:pt x="17361" y="0"/>
                    <a:pt x="12132" y="0"/>
                  </a:cubicBezTo>
                  <a:close/>
                </a:path>
              </a:pathLst>
            </a:custGeom>
            <a:solidFill>
              <a:srgbClr val="ffffff"/>
            </a:solidFill>
            <a:ln w="25560">
              <a:solidFill>
                <a:srgbClr val="85888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CustomShape 12"/>
            <p:cNvSpPr/>
            <p:nvPr/>
          </p:nvSpPr>
          <p:spPr>
            <a:xfrm>
              <a:off x="1875600" y="6109560"/>
              <a:ext cx="2161800" cy="19972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2800" spc="-1" strike="noStrike">
                  <a:solidFill>
                    <a:srgbClr val="000000"/>
                  </a:solidFill>
                  <a:latin typeface="Helvetica Light"/>
                  <a:ea typeface="Helvetica Light"/>
                </a:rPr>
                <a:t>Observei que estou em célula verde</a:t>
              </a:r>
              <a:endParaRPr b="0" lang="pt-BR" sz="2800" spc="-1" strike="noStrike">
                <a:latin typeface="Arial"/>
              </a:endParaRPr>
            </a:p>
          </p:txBody>
        </p:sp>
      </p:grpSp>
      <p:sp>
        <p:nvSpPr>
          <p:cNvPr id="1031" name="TextShape 13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32" name="CustomShape 14"/>
          <p:cNvSpPr/>
          <p:nvPr/>
        </p:nvSpPr>
        <p:spPr>
          <a:xfrm>
            <a:off x="3646800" y="2781360"/>
            <a:ext cx="608436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P(observação=verde|posição=1)=0,1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033" name="CustomShape 15"/>
          <p:cNvSpPr/>
          <p:nvPr/>
        </p:nvSpPr>
        <p:spPr>
          <a:xfrm>
            <a:off x="3646800" y="3391200"/>
            <a:ext cx="608436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P(observação=verde|posição=2)=0,8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034" name="CustomShape 16"/>
          <p:cNvSpPr/>
          <p:nvPr/>
        </p:nvSpPr>
        <p:spPr>
          <a:xfrm>
            <a:off x="3928680" y="4000680"/>
            <a:ext cx="552060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…</a:t>
            </a:r>
            <a:endParaRPr b="0" lang="pt-BR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Informações são combinadas à crença original para produzir nova crença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1036" name="Mindstorm lego robot.jpeg" descr="Mindstorm lego robot.jpeg"/>
          <p:cNvPicPr/>
          <p:nvPr/>
        </p:nvPicPr>
        <p:blipFill>
          <a:blip r:embed="rId1"/>
          <a:stretch/>
        </p:blipFill>
        <p:spPr>
          <a:xfrm>
            <a:off x="4798440" y="5352480"/>
            <a:ext cx="1083600" cy="1188000"/>
          </a:xfrm>
          <a:prstGeom prst="rect">
            <a:avLst/>
          </a:prstGeom>
          <a:ln w="12600">
            <a:noFill/>
          </a:ln>
        </p:spPr>
      </p:pic>
      <p:sp>
        <p:nvSpPr>
          <p:cNvPr id="1037" name="CustomShape 2"/>
          <p:cNvSpPr/>
          <p:nvPr/>
        </p:nvSpPr>
        <p:spPr>
          <a:xfrm>
            <a:off x="1915560" y="4892400"/>
            <a:ext cx="2201040" cy="210780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3"/>
          <p:cNvSpPr/>
          <p:nvPr/>
        </p:nvSpPr>
        <p:spPr>
          <a:xfrm>
            <a:off x="4239720" y="4892400"/>
            <a:ext cx="2201040" cy="210780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4"/>
          <p:cNvSpPr/>
          <p:nvPr/>
        </p:nvSpPr>
        <p:spPr>
          <a:xfrm>
            <a:off x="6567840" y="4892400"/>
            <a:ext cx="2201040" cy="210780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5"/>
          <p:cNvSpPr/>
          <p:nvPr/>
        </p:nvSpPr>
        <p:spPr>
          <a:xfrm>
            <a:off x="3670920" y="49680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41" name="CustomShape 6"/>
          <p:cNvSpPr/>
          <p:nvPr/>
        </p:nvSpPr>
        <p:spPr>
          <a:xfrm>
            <a:off x="5956920" y="49680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42" name="CustomShape 7"/>
          <p:cNvSpPr/>
          <p:nvPr/>
        </p:nvSpPr>
        <p:spPr>
          <a:xfrm>
            <a:off x="8331840" y="49680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43" name="CustomShape 8"/>
          <p:cNvSpPr/>
          <p:nvPr/>
        </p:nvSpPr>
        <p:spPr>
          <a:xfrm>
            <a:off x="8888040" y="4892400"/>
            <a:ext cx="2201040" cy="210780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9"/>
          <p:cNvSpPr/>
          <p:nvPr/>
        </p:nvSpPr>
        <p:spPr>
          <a:xfrm>
            <a:off x="10668600" y="494172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045" name="TextShape 10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46" name="CustomShape 11"/>
          <p:cNvSpPr/>
          <p:nvPr/>
        </p:nvSpPr>
        <p:spPr>
          <a:xfrm>
            <a:off x="4178160" y="7734240"/>
            <a:ext cx="2323800" cy="20314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12"/>
          <p:cNvSpPr/>
          <p:nvPr/>
        </p:nvSpPr>
        <p:spPr>
          <a:xfrm>
            <a:off x="6506640" y="7734240"/>
            <a:ext cx="2323800" cy="203148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13"/>
          <p:cNvSpPr/>
          <p:nvPr/>
        </p:nvSpPr>
        <p:spPr>
          <a:xfrm>
            <a:off x="8826480" y="9725400"/>
            <a:ext cx="2323800" cy="378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14"/>
          <p:cNvSpPr/>
          <p:nvPr/>
        </p:nvSpPr>
        <p:spPr>
          <a:xfrm>
            <a:off x="1854360" y="9718920"/>
            <a:ext cx="2323800" cy="3780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15"/>
          <p:cNvSpPr/>
          <p:nvPr/>
        </p:nvSpPr>
        <p:spPr>
          <a:xfrm>
            <a:off x="747360" y="3796200"/>
            <a:ext cx="1150992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P(posição|observação=verde)=P(observação=verde|posição)P(posição)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051" name="CustomShape 16"/>
          <p:cNvSpPr/>
          <p:nvPr/>
        </p:nvSpPr>
        <p:spPr>
          <a:xfrm>
            <a:off x="2696400" y="9158760"/>
            <a:ext cx="89064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0,02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2" name="CustomShape 17"/>
          <p:cNvSpPr/>
          <p:nvPr/>
        </p:nvSpPr>
        <p:spPr>
          <a:xfrm>
            <a:off x="9627840" y="9158760"/>
            <a:ext cx="89064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0,02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3" name="CustomShape 18"/>
          <p:cNvSpPr/>
          <p:nvPr/>
        </p:nvSpPr>
        <p:spPr>
          <a:xfrm>
            <a:off x="4979520" y="7126560"/>
            <a:ext cx="89064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0,48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4" name="CustomShape 19"/>
          <p:cNvSpPr/>
          <p:nvPr/>
        </p:nvSpPr>
        <p:spPr>
          <a:xfrm>
            <a:off x="7262640" y="7126560"/>
            <a:ext cx="890640" cy="52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0,48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Picture 1" descr="localização1d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0" y="1219320"/>
            <a:ext cx="13004280" cy="731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6" dur="32433998" fill="hold"/>
                                        <p:tgtEl>
                                          <p:spTgt spid="10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406440" y="1930320"/>
            <a:ext cx="12191760" cy="6585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percepções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P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ações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Agente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f: P* → 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Conjunto de estados do mundo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Função de desempenho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g: S* × A* → ]-∞,∞[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Agente inteligente: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f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que otimiza </a:t>
            </a:r>
            <a:r>
              <a:rPr b="0" lang="pt-BR" sz="3400" spc="-1" strike="noStrike">
                <a:solidFill>
                  <a:srgbClr val="aa1728"/>
                </a:solidFill>
                <a:latin typeface="Avenir Next Medium"/>
                <a:ea typeface="Avenir Next Medium"/>
              </a:rPr>
              <a:t>g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0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agente inteligente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509" name="Picture 1" descr="Picture 1"/>
          <p:cNvPicPr/>
          <p:nvPr/>
        </p:nvPicPr>
        <p:blipFill>
          <a:blip r:embed="rId1"/>
          <a:stretch/>
        </p:blipFill>
        <p:spPr>
          <a:xfrm>
            <a:off x="7717680" y="933480"/>
            <a:ext cx="4461840" cy="2915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í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057" name="Picture 2" descr="Picture 2"/>
          <p:cNvPicPr/>
          <p:nvPr/>
        </p:nvPicPr>
        <p:blipFill>
          <a:blip r:embed="rId1"/>
          <a:stretch/>
        </p:blipFill>
        <p:spPr>
          <a:xfrm>
            <a:off x="3137040" y="2387520"/>
            <a:ext cx="6730560" cy="49780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á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059" name="Picture 3" descr="Picture 3"/>
          <p:cNvPicPr/>
          <p:nvPr/>
        </p:nvPicPr>
        <p:blipFill>
          <a:blip r:embed="rId1"/>
          <a:stretch/>
        </p:blipFill>
        <p:spPr>
          <a:xfrm>
            <a:off x="1990800" y="6010920"/>
            <a:ext cx="4155840" cy="3115800"/>
          </a:xfrm>
          <a:prstGeom prst="rect">
            <a:avLst/>
          </a:prstGeom>
          <a:ln w="28440">
            <a:solidFill>
              <a:srgbClr val="808080"/>
            </a:solidFill>
            <a:miter/>
          </a:ln>
          <a:effectLst>
            <a:outerShdw algn="b" blurRad="63500" dir="2700000" dist="107423" kx="0" ky="0" rotWithShape="0" sx="100000" sy="100000">
              <a:srgbClr val="000000">
                <a:alpha val="50000"/>
              </a:srgbClr>
            </a:outerShdw>
          </a:effectLst>
        </p:spPr>
      </p:pic>
      <p:pic>
        <p:nvPicPr>
          <p:cNvPr id="1060" name="Picture 4" descr="Picture 4"/>
          <p:cNvPicPr/>
          <p:nvPr/>
        </p:nvPicPr>
        <p:blipFill>
          <a:blip r:embed="rId2"/>
          <a:stretch/>
        </p:blipFill>
        <p:spPr>
          <a:xfrm>
            <a:off x="6858000" y="6010920"/>
            <a:ext cx="4155840" cy="3115800"/>
          </a:xfrm>
          <a:prstGeom prst="rect">
            <a:avLst/>
          </a:prstGeom>
          <a:ln w="28440">
            <a:solidFill>
              <a:srgbClr val="808080"/>
            </a:solidFill>
            <a:miter/>
          </a:ln>
          <a:effectLst>
            <a:outerShdw algn="b" blurRad="63500" dir="2700000" dist="107423" kx="0" ky="0" rotWithShape="0" sx="100000" sy="100000">
              <a:srgbClr val="000000">
                <a:alpha val="50000"/>
              </a:srgbClr>
            </a:outerShdw>
          </a:effectLst>
        </p:spPr>
      </p:pic>
      <p:pic>
        <p:nvPicPr>
          <p:cNvPr id="1061" name="Picture 4" descr="Picture 4"/>
          <p:cNvPicPr/>
          <p:nvPr/>
        </p:nvPicPr>
        <p:blipFill>
          <a:blip r:embed="rId3"/>
          <a:srcRect l="0" t="21185" r="28565" b="21494"/>
          <a:stretch/>
        </p:blipFill>
        <p:spPr>
          <a:xfrm>
            <a:off x="6077880" y="3281400"/>
            <a:ext cx="4320720" cy="2484000"/>
          </a:xfrm>
          <a:prstGeom prst="rect">
            <a:avLst/>
          </a:prstGeom>
          <a:ln w="12600">
            <a:noFill/>
          </a:ln>
        </p:spPr>
      </p:pic>
      <p:grpSp>
        <p:nvGrpSpPr>
          <p:cNvPr id="1062" name="Group 2"/>
          <p:cNvGrpSpPr/>
          <p:nvPr/>
        </p:nvGrpSpPr>
        <p:grpSpPr>
          <a:xfrm>
            <a:off x="2606040" y="2478240"/>
            <a:ext cx="5663880" cy="2094840"/>
            <a:chOff x="2606040" y="2478240"/>
            <a:chExt cx="5663880" cy="2094840"/>
          </a:xfrm>
        </p:grpSpPr>
        <p:sp>
          <p:nvSpPr>
            <p:cNvPr id="1063" name="CustomShape 3"/>
            <p:cNvSpPr/>
            <p:nvPr/>
          </p:nvSpPr>
          <p:spPr>
            <a:xfrm>
              <a:off x="2647080" y="3429000"/>
              <a:ext cx="690120" cy="114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646" y="20462"/>
                    <a:pt x="348" y="18335"/>
                    <a:pt x="3923" y="14740"/>
                  </a:cubicBezTo>
                  <a:cubicBezTo>
                    <a:pt x="5959" y="12493"/>
                    <a:pt x="17926" y="3056"/>
                    <a:pt x="21600" y="0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4" name="CustomShape 4"/>
            <p:cNvSpPr/>
            <p:nvPr/>
          </p:nvSpPr>
          <p:spPr>
            <a:xfrm>
              <a:off x="3496320" y="2478240"/>
              <a:ext cx="753840" cy="766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21600"/>
                  </a:moveTo>
                  <a:cubicBezTo>
                    <a:pt x="1501" y="19856"/>
                    <a:pt x="5184" y="14624"/>
                    <a:pt x="8776" y="11046"/>
                  </a:cubicBezTo>
                  <a:cubicBezTo>
                    <a:pt x="13233" y="5635"/>
                    <a:pt x="18917" y="2281"/>
                    <a:pt x="21600" y="0"/>
                  </a:cubicBezTo>
                </a:path>
              </a:pathLst>
            </a:custGeom>
            <a:noFill/>
            <a:ln w="2844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5" name="CustomShape 5"/>
            <p:cNvSpPr/>
            <p:nvPr/>
          </p:nvSpPr>
          <p:spPr>
            <a:xfrm>
              <a:off x="2606040" y="2495520"/>
              <a:ext cx="5663880" cy="207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21418" y="12854"/>
                  </a:moveTo>
                  <a:lnTo>
                    <a:pt x="0" y="21600"/>
                  </a:lnTo>
                  <a:lnTo>
                    <a:pt x="575" y="18069"/>
                  </a:lnTo>
                  <a:lnTo>
                    <a:pt x="1901" y="12805"/>
                  </a:lnTo>
                  <a:lnTo>
                    <a:pt x="2857" y="9604"/>
                  </a:lnTo>
                  <a:lnTo>
                    <a:pt x="5491" y="9851"/>
                  </a:lnTo>
                  <a:lnTo>
                    <a:pt x="5727" y="9406"/>
                  </a:lnTo>
                  <a:lnTo>
                    <a:pt x="5836" y="8812"/>
                  </a:lnTo>
                  <a:lnTo>
                    <a:pt x="5400" y="8416"/>
                  </a:lnTo>
                  <a:lnTo>
                    <a:pt x="3360" y="7888"/>
                  </a:lnTo>
                  <a:lnTo>
                    <a:pt x="4631" y="3729"/>
                  </a:lnTo>
                  <a:lnTo>
                    <a:pt x="6151" y="0"/>
                  </a:lnTo>
                  <a:lnTo>
                    <a:pt x="21600" y="12178"/>
                  </a:lnTo>
                </a:path>
              </a:pathLst>
            </a:custGeom>
            <a:solidFill>
              <a:srgbClr val="ff0000">
                <a:alpha val="26000"/>
              </a:srgbClr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66" name="Group 6"/>
          <p:cNvGrpSpPr/>
          <p:nvPr/>
        </p:nvGrpSpPr>
        <p:grpSpPr>
          <a:xfrm>
            <a:off x="4123440" y="3033360"/>
            <a:ext cx="1746000" cy="1270080"/>
            <a:chOff x="4123440" y="3033360"/>
            <a:chExt cx="1746000" cy="1270080"/>
          </a:xfrm>
        </p:grpSpPr>
        <p:sp>
          <p:nvSpPr>
            <p:cNvPr id="1067" name="Line 7"/>
            <p:cNvSpPr/>
            <p:nvPr/>
          </p:nvSpPr>
          <p:spPr>
            <a:xfrm>
              <a:off x="4599720" y="303336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838787"/>
                  </a:solidFill>
                  <a:latin typeface="Symbol"/>
                  <a:ea typeface="Symbol"/>
                </a:rPr>
                <a:t>D</a:t>
              </a:r>
              <a:r>
                <a:rPr b="0" lang="pt-BR" sz="2000" spc="-1" strike="noStrike">
                  <a:solidFill>
                    <a:srgbClr val="838787"/>
                  </a:solidFill>
                  <a:latin typeface="Times New Roman"/>
                  <a:ea typeface="Times New Roman"/>
                </a:rPr>
                <a:t>Z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068" name="Line 8"/>
            <p:cNvSpPr/>
            <p:nvPr/>
          </p:nvSpPr>
          <p:spPr>
            <a:xfrm>
              <a:off x="4129560" y="3043080"/>
              <a:ext cx="260640" cy="0"/>
            </a:xfrm>
            <a:prstGeom prst="line">
              <a:avLst/>
            </a:prstGeom>
            <a:ln w="9360">
              <a:solidFill>
                <a:srgbClr val="83878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9" name="Line 9"/>
            <p:cNvSpPr/>
            <p:nvPr/>
          </p:nvSpPr>
          <p:spPr>
            <a:xfrm>
              <a:off x="4123440" y="3393000"/>
              <a:ext cx="260280" cy="0"/>
            </a:xfrm>
            <a:prstGeom prst="line">
              <a:avLst/>
            </a:prstGeom>
            <a:ln w="9360">
              <a:solidFill>
                <a:srgbClr val="83878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0" name="Line 10"/>
            <p:cNvSpPr/>
            <p:nvPr/>
          </p:nvSpPr>
          <p:spPr>
            <a:xfrm>
              <a:off x="4247280" y="3043080"/>
              <a:ext cx="0" cy="347040"/>
            </a:xfrm>
            <a:prstGeom prst="line">
              <a:avLst/>
            </a:prstGeom>
            <a:ln w="9360">
              <a:solidFill>
                <a:srgbClr val="838787"/>
              </a:solidFill>
              <a:round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71" name="Group 11"/>
          <p:cNvGrpSpPr/>
          <p:nvPr/>
        </p:nvGrpSpPr>
        <p:grpSpPr>
          <a:xfrm>
            <a:off x="3956760" y="1560600"/>
            <a:ext cx="172800" cy="1917000"/>
            <a:chOff x="3956760" y="1560600"/>
            <a:chExt cx="172800" cy="1917000"/>
          </a:xfrm>
        </p:grpSpPr>
        <p:sp>
          <p:nvSpPr>
            <p:cNvPr id="1072" name="CustomShape 12"/>
            <p:cNvSpPr/>
            <p:nvPr/>
          </p:nvSpPr>
          <p:spPr>
            <a:xfrm flipH="1">
              <a:off x="3956760" y="1646280"/>
              <a:ext cx="172800" cy="1775880"/>
            </a:xfrm>
            <a:prstGeom prst="rect">
              <a:avLst/>
            </a:prstGeom>
            <a:solidFill>
              <a:srgbClr val="77777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3" name="CustomShape 13"/>
            <p:cNvSpPr/>
            <p:nvPr/>
          </p:nvSpPr>
          <p:spPr>
            <a:xfrm flipH="1">
              <a:off x="3956760" y="3336840"/>
              <a:ext cx="172800" cy="140760"/>
            </a:xfrm>
            <a:prstGeom prst="ellipse">
              <a:avLst/>
            </a:prstGeom>
            <a:solidFill>
              <a:srgbClr val="777777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14"/>
            <p:cNvSpPr/>
            <p:nvPr/>
          </p:nvSpPr>
          <p:spPr>
            <a:xfrm flipH="1">
              <a:off x="3956760" y="1560600"/>
              <a:ext cx="172800" cy="140760"/>
            </a:xfrm>
            <a:prstGeom prst="ellipse">
              <a:avLst/>
            </a:prstGeom>
            <a:solidFill>
              <a:srgbClr val="dddddd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75" name="CustomShape 15"/>
          <p:cNvSpPr/>
          <p:nvPr/>
        </p:nvSpPr>
        <p:spPr>
          <a:xfrm>
            <a:off x="3986280" y="3070440"/>
            <a:ext cx="128160" cy="6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9600" y="20546"/>
                </a:lnTo>
                <a:lnTo>
                  <a:pt x="17067" y="12644"/>
                </a:lnTo>
                <a:lnTo>
                  <a:pt x="21600" y="0"/>
                </a:lnTo>
              </a:path>
            </a:pathLst>
          </a:cu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16"/>
          <p:cNvSpPr/>
          <p:nvPr/>
        </p:nvSpPr>
        <p:spPr>
          <a:xfrm>
            <a:off x="7196760" y="9258480"/>
            <a:ext cx="347868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 algn="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Inferência: 0,02% falsos positivos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77" name="CustomShape 17"/>
          <p:cNvSpPr/>
          <p:nvPr/>
        </p:nvSpPr>
        <p:spPr>
          <a:xfrm>
            <a:off x="2342160" y="9258480"/>
            <a:ext cx="3453120" cy="36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>
            <a:spAutoFit/>
          </a:bodyPr>
          <a:p>
            <a:pPr algn="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Arial"/>
              </a:rPr>
              <a:t>Medições: 12,6% falsos positivos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79" name="CustomShape 2"/>
          <p:cNvSpPr/>
          <p:nvPr/>
        </p:nvSpPr>
        <p:spPr>
          <a:xfrm>
            <a:off x="-519840" y="9144360"/>
            <a:ext cx="14044320" cy="329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J. Binder, D. Koller, S. Russell, and K. Kanazawa. Adaptive Probabilistic Networks with Hidden Variables. Machine Learning, 29(2-3):213-244, 1997.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1080" name="CustomShape 3"/>
          <p:cNvSpPr/>
          <p:nvPr/>
        </p:nvSpPr>
        <p:spPr>
          <a:xfrm>
            <a:off x="4806000" y="1450440"/>
            <a:ext cx="8489160" cy="43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2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Prob(PropertyCost,LiabilityCost,MedicalCost|Age,Mileage,…)</a:t>
            </a:r>
            <a:endParaRPr b="0" lang="pt-BR" sz="2200" spc="-1" strike="noStrike">
              <a:latin typeface="Arial"/>
            </a:endParaRPr>
          </a:p>
        </p:txBody>
      </p:sp>
      <p:pic>
        <p:nvPicPr>
          <p:cNvPr id="1081" name="Image" descr="Image"/>
          <p:cNvPicPr/>
          <p:nvPr/>
        </p:nvPicPr>
        <p:blipFill>
          <a:blip r:embed="rId1"/>
          <a:stretch/>
        </p:blipFill>
        <p:spPr>
          <a:xfrm>
            <a:off x="10800" y="1941480"/>
            <a:ext cx="10137600" cy="66668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TextShape 1"/>
          <p:cNvSpPr txBox="1"/>
          <p:nvPr/>
        </p:nvSpPr>
        <p:spPr>
          <a:xfrm>
            <a:off x="406440" y="2158920"/>
            <a:ext cx="12191760" cy="728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Qual melhor aposta?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Você aposta R$1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Azul lhe dá R$1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Vermelha lhe dá R$2 com probabilidade 3/4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8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084" name="image49.png" descr="image49.png"/>
          <p:cNvPicPr/>
          <p:nvPr/>
        </p:nvPicPr>
        <p:blipFill>
          <a:blip r:embed="rId1"/>
          <a:stretch/>
        </p:blipFill>
        <p:spPr>
          <a:xfrm>
            <a:off x="2514600" y="6019920"/>
            <a:ext cx="3047760" cy="3047760"/>
          </a:xfrm>
          <a:prstGeom prst="rect">
            <a:avLst/>
          </a:prstGeom>
          <a:ln w="12600">
            <a:noFill/>
          </a:ln>
        </p:spPr>
      </p:pic>
      <p:pic>
        <p:nvPicPr>
          <p:cNvPr id="1085" name="image50.png" descr="image50.png"/>
          <p:cNvPicPr/>
          <p:nvPr/>
        </p:nvPicPr>
        <p:blipFill>
          <a:blip r:embed="rId2"/>
          <a:stretch/>
        </p:blipFill>
        <p:spPr>
          <a:xfrm>
            <a:off x="7746840" y="6019920"/>
            <a:ext cx="2742840" cy="30477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TextShape 1"/>
          <p:cNvSpPr txBox="1"/>
          <p:nvPr/>
        </p:nvSpPr>
        <p:spPr>
          <a:xfrm>
            <a:off x="406440" y="2158920"/>
            <a:ext cx="12191760" cy="728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Qual melhor aposta?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Você aposta R$1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Vermelha lhe dá R$2 com probabilidade 3/4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Você ganha R$1 se passar em (matéria difícil)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pic>
        <p:nvPicPr>
          <p:cNvPr id="1087" name="image49.png" descr="image49.png"/>
          <p:cNvPicPr/>
          <p:nvPr/>
        </p:nvPicPr>
        <p:blipFill>
          <a:blip r:embed="rId1"/>
          <a:stretch/>
        </p:blipFill>
        <p:spPr>
          <a:xfrm>
            <a:off x="2514600" y="6019920"/>
            <a:ext cx="3047760" cy="3047760"/>
          </a:xfrm>
          <a:prstGeom prst="rect">
            <a:avLst/>
          </a:prstGeom>
          <a:ln w="12600">
            <a:noFill/>
          </a:ln>
        </p:spPr>
      </p:pic>
      <p:pic>
        <p:nvPicPr>
          <p:cNvPr id="1088" name="image50.png" descr="image50.png"/>
          <p:cNvPicPr/>
          <p:nvPr/>
        </p:nvPicPr>
        <p:blipFill>
          <a:blip r:embed="rId2"/>
          <a:stretch/>
        </p:blipFill>
        <p:spPr>
          <a:xfrm>
            <a:off x="7746840" y="6019920"/>
            <a:ext cx="2742840" cy="3047760"/>
          </a:xfrm>
          <a:prstGeom prst="rect">
            <a:avLst/>
          </a:prstGeom>
          <a:ln w="12600">
            <a:noFill/>
          </a:ln>
        </p:spPr>
      </p:pic>
      <p:sp>
        <p:nvSpPr>
          <p:cNvPr id="108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TextShape 1"/>
          <p:cNvSpPr txBox="1"/>
          <p:nvPr/>
        </p:nvSpPr>
        <p:spPr>
          <a:xfrm>
            <a:off x="406440" y="1905120"/>
            <a:ext cx="12191760" cy="2226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73320" indent="-3729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Planejamento probabilístico </a:t>
            </a:r>
            <a:endParaRPr b="0" lang="pt-BR" sz="286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46640" indent="-3729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6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Ações podem falhar com certa probabilidade</a:t>
            </a:r>
            <a:endParaRPr b="0" lang="pt-BR" sz="286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46640" indent="-37296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6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Observações podem ser incompletas</a:t>
            </a:r>
            <a:endParaRPr b="0" lang="pt-BR" sz="286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9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092" name="Image" descr="Image"/>
          <p:cNvPicPr/>
          <p:nvPr/>
        </p:nvPicPr>
        <p:blipFill>
          <a:blip r:embed="rId1"/>
          <a:stretch/>
        </p:blipFill>
        <p:spPr>
          <a:xfrm>
            <a:off x="1083600" y="4558680"/>
            <a:ext cx="10391400" cy="4996080"/>
          </a:xfrm>
          <a:prstGeom prst="rect">
            <a:avLst/>
          </a:prstGeom>
          <a:ln w="12600">
            <a:noFill/>
          </a:ln>
        </p:spPr>
      </p:pic>
      <p:sp>
        <p:nvSpPr>
          <p:cNvPr id="1093" name="CustomShape 3"/>
          <p:cNvSpPr/>
          <p:nvPr/>
        </p:nvSpPr>
        <p:spPr>
          <a:xfrm>
            <a:off x="1149480" y="4672800"/>
            <a:ext cx="3027960" cy="4071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Mundo determinístico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4" name="CustomShape 4"/>
          <p:cNvSpPr/>
          <p:nvPr/>
        </p:nvSpPr>
        <p:spPr>
          <a:xfrm>
            <a:off x="6802200" y="4672800"/>
            <a:ext cx="3027960" cy="4071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Mundo probabilístico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096" name="digitsrec.jpeg" descr="digitsrec.jpeg"/>
          <p:cNvPicPr/>
          <p:nvPr/>
        </p:nvPicPr>
        <p:blipFill>
          <a:blip r:embed="rId1"/>
          <a:stretch/>
        </p:blipFill>
        <p:spPr>
          <a:xfrm>
            <a:off x="8207640" y="168480"/>
            <a:ext cx="4624560" cy="1936080"/>
          </a:xfrm>
          <a:prstGeom prst="rect">
            <a:avLst/>
          </a:prstGeom>
          <a:ln>
            <a:noFill/>
          </a:ln>
        </p:spPr>
      </p:pic>
      <p:pic>
        <p:nvPicPr>
          <p:cNvPr id="1097" name="Image" descr="Image"/>
          <p:cNvPicPr/>
          <p:nvPr/>
        </p:nvPicPr>
        <p:blipFill>
          <a:blip r:embed="rId2"/>
          <a:stretch/>
        </p:blipFill>
        <p:spPr>
          <a:xfrm>
            <a:off x="268200" y="4476600"/>
            <a:ext cx="9024840" cy="5067000"/>
          </a:xfrm>
          <a:prstGeom prst="rect">
            <a:avLst/>
          </a:prstGeom>
          <a:ln>
            <a:noFill/>
          </a:ln>
        </p:spPr>
      </p:pic>
      <p:pic>
        <p:nvPicPr>
          <p:cNvPr id="1098" name="Image" descr="Image"/>
          <p:cNvPicPr/>
          <p:nvPr/>
        </p:nvPicPr>
        <p:blipFill>
          <a:blip r:embed="rId3"/>
          <a:stretch/>
        </p:blipFill>
        <p:spPr>
          <a:xfrm>
            <a:off x="9557280" y="2347200"/>
            <a:ext cx="3356640" cy="3415320"/>
          </a:xfrm>
          <a:prstGeom prst="rect">
            <a:avLst/>
          </a:prstGeom>
          <a:ln>
            <a:noFill/>
          </a:ln>
        </p:spPr>
      </p:pic>
      <p:pic>
        <p:nvPicPr>
          <p:cNvPr id="1099" name="Image" descr="Image"/>
          <p:cNvPicPr/>
          <p:nvPr/>
        </p:nvPicPr>
        <p:blipFill>
          <a:blip r:embed="rId4"/>
          <a:stretch/>
        </p:blipFill>
        <p:spPr>
          <a:xfrm>
            <a:off x="9567720" y="5879160"/>
            <a:ext cx="3348000" cy="3415320"/>
          </a:xfrm>
          <a:prstGeom prst="rect">
            <a:avLst/>
          </a:prstGeom>
          <a:ln>
            <a:noFill/>
          </a:ln>
        </p:spPr>
      </p:pic>
      <p:sp>
        <p:nvSpPr>
          <p:cNvPr id="1100" name="TextShape 2"/>
          <p:cNvSpPr txBox="1"/>
          <p:nvPr/>
        </p:nvSpPr>
        <p:spPr>
          <a:xfrm>
            <a:off x="406440" y="2563560"/>
            <a:ext cx="9075600" cy="2241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7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Soluções para tarefas complexas são difíceis de se especificar</a:t>
            </a:r>
            <a:endParaRPr b="0" lang="pt-BR" sz="37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10.png" descr="image10.png"/>
          <p:cNvPicPr/>
          <p:nvPr/>
        </p:nvPicPr>
        <p:blipFill>
          <a:blip r:embed="rId1"/>
          <a:stretch/>
        </p:blipFill>
        <p:spPr>
          <a:xfrm>
            <a:off x="3282840" y="3979440"/>
            <a:ext cx="6438600" cy="5272920"/>
          </a:xfrm>
          <a:prstGeom prst="rect">
            <a:avLst/>
          </a:prstGeom>
          <a:ln w="12600">
            <a:noFill/>
          </a:ln>
        </p:spPr>
      </p:pic>
      <p:sp>
        <p:nvSpPr>
          <p:cNvPr id="1102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03" name="TextShape 2"/>
          <p:cNvSpPr txBox="1"/>
          <p:nvPr/>
        </p:nvSpPr>
        <p:spPr>
          <a:xfrm>
            <a:off x="406440" y="2362680"/>
            <a:ext cx="12191760" cy="5650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Alternativa: </a:t>
            </a:r>
            <a:r>
              <a:rPr b="0" lang="pt-BR" sz="34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“aprender”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solução a partir de exemplos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4" name="Image" descr="Image"/>
          <p:cNvPicPr/>
          <p:nvPr/>
        </p:nvPicPr>
        <p:blipFill>
          <a:blip r:embed="rId1"/>
          <a:srcRect l="14187" t="28571" r="10367" b="6124"/>
          <a:stretch/>
        </p:blipFill>
        <p:spPr>
          <a:xfrm>
            <a:off x="4625640" y="5279400"/>
            <a:ext cx="1353240" cy="1420920"/>
          </a:xfrm>
          <a:prstGeom prst="rect">
            <a:avLst/>
          </a:prstGeom>
          <a:ln w="12600">
            <a:noFill/>
          </a:ln>
        </p:spPr>
      </p:pic>
      <p:sp>
        <p:nvSpPr>
          <p:cNvPr id="1105" name="CustomShape 1"/>
          <p:cNvSpPr/>
          <p:nvPr/>
        </p:nvSpPr>
        <p:spPr>
          <a:xfrm>
            <a:off x="5845680" y="5772600"/>
            <a:ext cx="2152440" cy="44352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cachorro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06" name="TextShape 2"/>
          <p:cNvSpPr txBox="1"/>
          <p:nvPr/>
        </p:nvSpPr>
        <p:spPr>
          <a:xfrm>
            <a:off x="406440" y="1854360"/>
            <a:ext cx="12191760" cy="971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Exemplos são “rotulados”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07" name="TextShape 3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108" name="Image" descr="Image"/>
          <p:cNvPicPr/>
          <p:nvPr/>
        </p:nvPicPr>
        <p:blipFill>
          <a:blip r:embed="rId3"/>
          <a:stretch/>
        </p:blipFill>
        <p:spPr>
          <a:xfrm>
            <a:off x="797760" y="3068280"/>
            <a:ext cx="2552760" cy="1859760"/>
          </a:xfrm>
          <a:prstGeom prst="rect">
            <a:avLst/>
          </a:prstGeom>
          <a:ln>
            <a:noFill/>
          </a:ln>
        </p:spPr>
      </p:pic>
      <p:pic>
        <p:nvPicPr>
          <p:cNvPr id="1109" name="Image" descr="Image"/>
          <p:cNvPicPr/>
          <p:nvPr/>
        </p:nvPicPr>
        <p:blipFill>
          <a:blip r:embed="rId4"/>
          <a:stretch/>
        </p:blipFill>
        <p:spPr>
          <a:xfrm>
            <a:off x="1083960" y="5019840"/>
            <a:ext cx="1980720" cy="1859760"/>
          </a:xfrm>
          <a:prstGeom prst="rect">
            <a:avLst/>
          </a:prstGeom>
          <a:ln>
            <a:noFill/>
          </a:ln>
        </p:spPr>
      </p:pic>
      <p:pic>
        <p:nvPicPr>
          <p:cNvPr id="1110" name="Image" descr="Image"/>
          <p:cNvPicPr/>
          <p:nvPr/>
        </p:nvPicPr>
        <p:blipFill>
          <a:blip r:embed="rId5"/>
          <a:stretch/>
        </p:blipFill>
        <p:spPr>
          <a:xfrm>
            <a:off x="884160" y="7233840"/>
            <a:ext cx="2355120" cy="1897920"/>
          </a:xfrm>
          <a:prstGeom prst="rect">
            <a:avLst/>
          </a:prstGeom>
          <a:ln w="12600">
            <a:noFill/>
          </a:ln>
        </p:spPr>
      </p:pic>
      <p:sp>
        <p:nvSpPr>
          <p:cNvPr id="1111" name="CustomShape 4"/>
          <p:cNvSpPr/>
          <p:nvPr/>
        </p:nvSpPr>
        <p:spPr>
          <a:xfrm>
            <a:off x="2758680" y="3959280"/>
            <a:ext cx="108720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gato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2" name="CustomShape 5"/>
          <p:cNvSpPr/>
          <p:nvPr/>
        </p:nvSpPr>
        <p:spPr>
          <a:xfrm>
            <a:off x="2758680" y="5871600"/>
            <a:ext cx="108720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gato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3" name="CustomShape 6"/>
          <p:cNvSpPr/>
          <p:nvPr/>
        </p:nvSpPr>
        <p:spPr>
          <a:xfrm>
            <a:off x="2758680" y="7960680"/>
            <a:ext cx="1087200" cy="44352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232323"/>
                </a:solidFill>
                <a:latin typeface="DIN Condensed"/>
                <a:ea typeface="DIN Condensed"/>
              </a:rPr>
              <a:t>gato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114" name="Image" descr="Image"/>
          <p:cNvPicPr/>
          <p:nvPr/>
        </p:nvPicPr>
        <p:blipFill>
          <a:blip r:embed="rId6"/>
          <a:srcRect l="13218" t="16604" r="11770" b="17679"/>
          <a:stretch/>
        </p:blipFill>
        <p:spPr>
          <a:xfrm>
            <a:off x="4217400" y="3347640"/>
            <a:ext cx="1872720" cy="1640520"/>
          </a:xfrm>
          <a:prstGeom prst="rect">
            <a:avLst/>
          </a:prstGeom>
          <a:ln w="12600">
            <a:noFill/>
          </a:ln>
        </p:spPr>
      </p:pic>
      <p:sp>
        <p:nvSpPr>
          <p:cNvPr id="1115" name="CustomShape 7"/>
          <p:cNvSpPr/>
          <p:nvPr/>
        </p:nvSpPr>
        <p:spPr>
          <a:xfrm>
            <a:off x="5845680" y="3959280"/>
            <a:ext cx="2152440" cy="443520"/>
          </a:xfrm>
          <a:prstGeom prst="rect">
            <a:avLst/>
          </a:prstGeom>
          <a:blipFill rotWithShape="0">
            <a:blip r:embed="rId7"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cachorro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116" name="Image" descr="Image"/>
          <p:cNvPicPr/>
          <p:nvPr/>
        </p:nvPicPr>
        <p:blipFill>
          <a:blip r:embed="rId8"/>
          <a:stretch/>
        </p:blipFill>
        <p:spPr>
          <a:xfrm>
            <a:off x="3999600" y="6809400"/>
            <a:ext cx="2271960" cy="2496600"/>
          </a:xfrm>
          <a:prstGeom prst="rect">
            <a:avLst/>
          </a:prstGeom>
          <a:ln w="12600">
            <a:noFill/>
          </a:ln>
        </p:spPr>
      </p:pic>
      <p:sp>
        <p:nvSpPr>
          <p:cNvPr id="1117" name="CustomShape 8"/>
          <p:cNvSpPr/>
          <p:nvPr/>
        </p:nvSpPr>
        <p:spPr>
          <a:xfrm>
            <a:off x="5845680" y="7960680"/>
            <a:ext cx="2152440" cy="443520"/>
          </a:xfrm>
          <a:prstGeom prst="rect">
            <a:avLst/>
          </a:prstGeom>
          <a:blipFill rotWithShape="0">
            <a:blip r:embed="rId9"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cachorro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18" name="CustomShape 9"/>
          <p:cNvSpPr/>
          <p:nvPr/>
        </p:nvSpPr>
        <p:spPr>
          <a:xfrm>
            <a:off x="8245440" y="4119840"/>
            <a:ext cx="1269720" cy="4644000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83878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9" name="Image" descr="Image"/>
          <p:cNvPicPr/>
          <p:nvPr/>
        </p:nvPicPr>
        <p:blipFill>
          <a:blip r:embed="rId10"/>
          <a:stretch/>
        </p:blipFill>
        <p:spPr>
          <a:xfrm>
            <a:off x="9959040" y="4598640"/>
            <a:ext cx="2031480" cy="2368080"/>
          </a:xfrm>
          <a:prstGeom prst="rect">
            <a:avLst/>
          </a:prstGeom>
          <a:ln w="12600">
            <a:noFill/>
          </a:ln>
        </p:spPr>
      </p:pic>
      <p:sp>
        <p:nvSpPr>
          <p:cNvPr id="1120" name="CustomShape 10"/>
          <p:cNvSpPr/>
          <p:nvPr/>
        </p:nvSpPr>
        <p:spPr>
          <a:xfrm>
            <a:off x="10829880" y="7135560"/>
            <a:ext cx="290160" cy="443520"/>
          </a:xfrm>
          <a:prstGeom prst="rect">
            <a:avLst/>
          </a:prstGeom>
          <a:solidFill>
            <a:schemeClr val="accent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?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122" name="Picture 1" descr="knots_with_clouds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130400" y="2305080"/>
            <a:ext cx="10743840" cy="5143320"/>
          </a:xfrm>
          <a:prstGeom prst="rect">
            <a:avLst/>
          </a:prstGeom>
          <a:ln>
            <a:noFill/>
          </a:ln>
        </p:spPr>
      </p:pic>
      <p:sp>
        <p:nvSpPr>
          <p:cNvPr id="1123" name="CustomShape 2"/>
          <p:cNvSpPr/>
          <p:nvPr/>
        </p:nvSpPr>
        <p:spPr>
          <a:xfrm>
            <a:off x="4866120" y="8534520"/>
            <a:ext cx="327168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[Schulman, Ho, Lee, Abbeel, 2013]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81" dur="120353" fill="hold"/>
                                        <p:tgtEl>
                                          <p:spTgt spid="1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5" dur="1000" fill="hold"/>
                                        <p:tgtEl>
                                          <p:spTgt spid="1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406440" y="457200"/>
            <a:ext cx="11175480" cy="4568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838787"/>
                </a:solidFill>
                <a:latin typeface="DIN Alternate"/>
                <a:ea typeface="DIN Alternate"/>
              </a:rPr>
              <a:t>agente inteligente</a:t>
            </a:r>
            <a:endParaRPr b="0" lang="pt-BR" sz="2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406440" y="153684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512" name="firsttetris.png" descr="firsttetris.png"/>
          <p:cNvPicPr/>
          <p:nvPr/>
        </p:nvPicPr>
        <p:blipFill>
          <a:blip r:embed="rId1"/>
          <a:stretch/>
        </p:blipFill>
        <p:spPr>
          <a:xfrm>
            <a:off x="2451240" y="2432160"/>
            <a:ext cx="8102160" cy="4889160"/>
          </a:xfrm>
          <a:prstGeom prst="rect">
            <a:avLst/>
          </a:prstGeom>
          <a:ln w="12600">
            <a:noFill/>
          </a:ln>
        </p:spPr>
      </p:pic>
      <p:sp>
        <p:nvSpPr>
          <p:cNvPr id="513" name="CustomShape 3"/>
          <p:cNvSpPr/>
          <p:nvPr/>
        </p:nvSpPr>
        <p:spPr>
          <a:xfrm>
            <a:off x="4652280" y="7932240"/>
            <a:ext cx="268452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P, A, f, S, g?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TextShape 1"/>
          <p:cNvSpPr txBox="1"/>
          <p:nvPr/>
        </p:nvSpPr>
        <p:spPr>
          <a:xfrm>
            <a:off x="406440" y="1905120"/>
            <a:ext cx="12191760" cy="7239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Exemplos são bases de conhecimento lógico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2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ó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26" name="CustomShape 3"/>
          <p:cNvSpPr/>
          <p:nvPr/>
        </p:nvSpPr>
        <p:spPr>
          <a:xfrm>
            <a:off x="424080" y="3893760"/>
            <a:ext cx="5560200" cy="4213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voa(Pardal). 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pássaro(Pardal). 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voa(Andorinha). 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pássaro(Andorinha). 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¬voa(Pinguim). 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pássaro(Pinguim).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¬voa(Cachorro). 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mamífero(Cachorro).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mamífero(x) </a:t>
            </a:r>
            <a:r>
              <a:rPr b="0" lang="pt-BR" sz="3000" spc="-1" strike="noStrike">
                <a:solidFill>
                  <a:srgbClr val="316936"/>
                </a:solidFill>
                <a:latin typeface="Symbol"/>
                <a:ea typeface="Symbol"/>
              </a:rPr>
              <a:t>«︎ Ø</a:t>
            </a:r>
            <a:r>
              <a:rPr b="0" lang="pt-BR" sz="3000" spc="-1" strike="noStrike">
                <a:solidFill>
                  <a:srgbClr val="316936"/>
                </a:solidFill>
                <a:latin typeface="Amiri Quran"/>
                <a:ea typeface="Symbol"/>
              </a:rPr>
              <a:t>pássaro(x)</a:t>
            </a:r>
            <a:r>
              <a:rPr b="0" lang="pt-BR" sz="3000" spc="-1" strike="noStrike">
                <a:solidFill>
                  <a:srgbClr val="316936"/>
                </a:solidFill>
                <a:latin typeface="Symbol"/>
                <a:ea typeface="Symbol"/>
              </a:rPr>
              <a:t>.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127" name="CustomShape 4"/>
          <p:cNvSpPr/>
          <p:nvPr/>
        </p:nvSpPr>
        <p:spPr>
          <a:xfrm>
            <a:off x="6458400" y="5263920"/>
            <a:ext cx="6319080" cy="147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¬voa(Pinguim). 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pássaro(x), x≠Pinguim → voa(x).</a:t>
            </a:r>
            <a:br/>
            <a:r>
              <a:rPr b="0" lang="pt-BR" sz="3000" spc="-1" strike="noStrike">
                <a:solidFill>
                  <a:srgbClr val="316936"/>
                </a:solidFill>
                <a:latin typeface="Avenir Next Medium"/>
                <a:ea typeface="Avenir Next Medium"/>
              </a:rPr>
              <a:t>mamífero(x) </a:t>
            </a:r>
            <a:r>
              <a:rPr b="0" lang="pt-BR" sz="3000" spc="-1" strike="noStrike">
                <a:solidFill>
                  <a:srgbClr val="316936"/>
                </a:solidFill>
                <a:latin typeface="Symbol"/>
                <a:ea typeface="Symbol"/>
              </a:rPr>
              <a:t>«︎ Ø</a:t>
            </a:r>
            <a:r>
              <a:rPr b="0" lang="pt-BR" sz="3000" spc="-1" strike="noStrike">
                <a:solidFill>
                  <a:srgbClr val="316936"/>
                </a:solidFill>
                <a:latin typeface="Amiri Quran"/>
                <a:ea typeface="Symbol"/>
              </a:rPr>
              <a:t>pássaro(x)</a:t>
            </a:r>
            <a:r>
              <a:rPr b="0" lang="pt-BR" sz="3000" spc="-1" strike="noStrike">
                <a:solidFill>
                  <a:srgbClr val="316936"/>
                </a:solidFill>
                <a:latin typeface="Symbol"/>
                <a:ea typeface="Symbol"/>
              </a:rPr>
              <a:t>.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128" name="CustomShape 5"/>
          <p:cNvSpPr/>
          <p:nvPr/>
        </p:nvSpPr>
        <p:spPr>
          <a:xfrm>
            <a:off x="5105520" y="5365800"/>
            <a:ext cx="1269720" cy="126972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TextShape 1"/>
          <p:cNvSpPr txBox="1"/>
          <p:nvPr/>
        </p:nvSpPr>
        <p:spPr>
          <a:xfrm>
            <a:off x="406440" y="1905120"/>
            <a:ext cx="12191760" cy="7239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2228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Never Ending Language Learning (NELL):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Lê a internet e extrai fatos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Possui uma ontologia fixa de categorias (ex. person, playsInstrument) e aprende instâncias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6684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playsInstrument(George_Harrison, guitar)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Funcionando desde 2010, acurácia estimada de ~90%,  50 milhões de “crenças” (fatos com medida de confiança)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Próximo passo: Aprender regras sobre crenças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44560" indent="-421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http://rtw.ml.cmu.edu/rtw/</a:t>
            </a:r>
            <a:endParaRPr b="0" lang="pt-BR" sz="323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3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ó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g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Exemplos não são rotulados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3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ã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u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33" name="CustomShape 3"/>
          <p:cNvSpPr/>
          <p:nvPr/>
        </p:nvSpPr>
        <p:spPr>
          <a:xfrm>
            <a:off x="10207440" y="3448440"/>
            <a:ext cx="21708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,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34" name="CustomShape 4"/>
          <p:cNvSpPr/>
          <p:nvPr/>
        </p:nvSpPr>
        <p:spPr>
          <a:xfrm>
            <a:off x="10455120" y="3448440"/>
            <a:ext cx="21708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,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35" name="CustomShape 5"/>
          <p:cNvSpPr/>
          <p:nvPr/>
        </p:nvSpPr>
        <p:spPr>
          <a:xfrm>
            <a:off x="10911960" y="3448440"/>
            <a:ext cx="68328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, or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36" name="CustomShape 6"/>
          <p:cNvSpPr/>
          <p:nvPr/>
        </p:nvSpPr>
        <p:spPr>
          <a:xfrm>
            <a:off x="1605240" y="7986600"/>
            <a:ext cx="433800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Completação de imagem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137" name="Group 7"/>
          <p:cNvGrpSpPr/>
          <p:nvPr/>
        </p:nvGrpSpPr>
        <p:grpSpPr>
          <a:xfrm>
            <a:off x="7299360" y="4516200"/>
            <a:ext cx="4692960" cy="3123720"/>
            <a:chOff x="7299360" y="4516200"/>
            <a:chExt cx="4692960" cy="3123720"/>
          </a:xfrm>
        </p:grpSpPr>
        <p:sp>
          <p:nvSpPr>
            <p:cNvPr id="1138" name="CustomShape 8"/>
            <p:cNvSpPr/>
            <p:nvPr/>
          </p:nvSpPr>
          <p:spPr>
            <a:xfrm>
              <a:off x="7299360" y="4935240"/>
              <a:ext cx="202680" cy="202680"/>
            </a:xfrm>
            <a:prstGeom prst="ellipse">
              <a:avLst/>
            </a:prstGeom>
            <a:solidFill>
              <a:srgbClr val="00a2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9" name="CustomShape 9"/>
            <p:cNvSpPr/>
            <p:nvPr/>
          </p:nvSpPr>
          <p:spPr>
            <a:xfrm>
              <a:off x="7591680" y="4605120"/>
              <a:ext cx="202680" cy="202680"/>
            </a:xfrm>
            <a:prstGeom prst="ellipse">
              <a:avLst/>
            </a:prstGeom>
            <a:solidFill>
              <a:srgbClr val="00a2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0" name="CustomShape 10"/>
            <p:cNvSpPr/>
            <p:nvPr/>
          </p:nvSpPr>
          <p:spPr>
            <a:xfrm>
              <a:off x="7591680" y="4935240"/>
              <a:ext cx="202680" cy="202680"/>
            </a:xfrm>
            <a:prstGeom prst="ellipse">
              <a:avLst/>
            </a:prstGeom>
            <a:solidFill>
              <a:srgbClr val="00a2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1" name="CustomShape 11"/>
            <p:cNvSpPr/>
            <p:nvPr/>
          </p:nvSpPr>
          <p:spPr>
            <a:xfrm>
              <a:off x="7477200" y="5265360"/>
              <a:ext cx="202680" cy="202680"/>
            </a:xfrm>
            <a:prstGeom prst="ellipse">
              <a:avLst/>
            </a:prstGeom>
            <a:solidFill>
              <a:srgbClr val="00a2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2" name="CustomShape 12"/>
            <p:cNvSpPr/>
            <p:nvPr/>
          </p:nvSpPr>
          <p:spPr>
            <a:xfrm>
              <a:off x="8169840" y="4935240"/>
              <a:ext cx="202680" cy="202680"/>
            </a:xfrm>
            <a:prstGeom prst="ellipse">
              <a:avLst/>
            </a:prstGeom>
            <a:solidFill>
              <a:srgbClr val="00a2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3" name="CustomShape 13"/>
            <p:cNvSpPr/>
            <p:nvPr/>
          </p:nvSpPr>
          <p:spPr>
            <a:xfrm>
              <a:off x="7954200" y="5176440"/>
              <a:ext cx="202680" cy="202680"/>
            </a:xfrm>
            <a:prstGeom prst="ellipse">
              <a:avLst/>
            </a:prstGeom>
            <a:solidFill>
              <a:srgbClr val="00a2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4" name="CustomShape 14"/>
            <p:cNvSpPr/>
            <p:nvPr/>
          </p:nvSpPr>
          <p:spPr>
            <a:xfrm>
              <a:off x="8335080" y="5087520"/>
              <a:ext cx="202680" cy="202680"/>
            </a:xfrm>
            <a:prstGeom prst="ellipse">
              <a:avLst/>
            </a:prstGeom>
            <a:solidFill>
              <a:srgbClr val="00a2f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5" name="CustomShape 15"/>
            <p:cNvSpPr/>
            <p:nvPr/>
          </p:nvSpPr>
          <p:spPr>
            <a:xfrm>
              <a:off x="9084240" y="6129000"/>
              <a:ext cx="202680" cy="202680"/>
            </a:xfrm>
            <a:prstGeom prst="ellipse">
              <a:avLst/>
            </a:prstGeom>
            <a:solidFill>
              <a:srgbClr val="f8ba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6" name="CustomShape 16"/>
            <p:cNvSpPr/>
            <p:nvPr/>
          </p:nvSpPr>
          <p:spPr>
            <a:xfrm>
              <a:off x="9211320" y="6510240"/>
              <a:ext cx="202680" cy="202680"/>
            </a:xfrm>
            <a:prstGeom prst="ellipse">
              <a:avLst/>
            </a:prstGeom>
            <a:solidFill>
              <a:srgbClr val="f8ba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7" name="CustomShape 17"/>
            <p:cNvSpPr/>
            <p:nvPr/>
          </p:nvSpPr>
          <p:spPr>
            <a:xfrm>
              <a:off x="9338400" y="6636960"/>
              <a:ext cx="202680" cy="202680"/>
            </a:xfrm>
            <a:prstGeom prst="ellipse">
              <a:avLst/>
            </a:prstGeom>
            <a:solidFill>
              <a:srgbClr val="f8ba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8" name="CustomShape 18"/>
            <p:cNvSpPr/>
            <p:nvPr/>
          </p:nvSpPr>
          <p:spPr>
            <a:xfrm>
              <a:off x="9338400" y="6281640"/>
              <a:ext cx="202680" cy="202680"/>
            </a:xfrm>
            <a:prstGeom prst="ellipse">
              <a:avLst/>
            </a:prstGeom>
            <a:solidFill>
              <a:srgbClr val="f8ba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9" name="CustomShape 19"/>
            <p:cNvSpPr/>
            <p:nvPr/>
          </p:nvSpPr>
          <p:spPr>
            <a:xfrm>
              <a:off x="9694080" y="6395760"/>
              <a:ext cx="202680" cy="202680"/>
            </a:xfrm>
            <a:prstGeom prst="ellipse">
              <a:avLst/>
            </a:prstGeom>
            <a:solidFill>
              <a:srgbClr val="f8ba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0" name="CustomShape 20"/>
            <p:cNvSpPr/>
            <p:nvPr/>
          </p:nvSpPr>
          <p:spPr>
            <a:xfrm>
              <a:off x="9567000" y="6903720"/>
              <a:ext cx="202680" cy="202680"/>
            </a:xfrm>
            <a:prstGeom prst="ellipse">
              <a:avLst/>
            </a:prstGeom>
            <a:solidFill>
              <a:srgbClr val="f8ba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1" name="CustomShape 21"/>
            <p:cNvSpPr/>
            <p:nvPr/>
          </p:nvSpPr>
          <p:spPr>
            <a:xfrm>
              <a:off x="9694080" y="6649920"/>
              <a:ext cx="202680" cy="202680"/>
            </a:xfrm>
            <a:prstGeom prst="ellipse">
              <a:avLst/>
            </a:prstGeom>
            <a:solidFill>
              <a:srgbClr val="f8ba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2" name="CustomShape 22"/>
            <p:cNvSpPr/>
            <p:nvPr/>
          </p:nvSpPr>
          <p:spPr>
            <a:xfrm>
              <a:off x="9833760" y="5798880"/>
              <a:ext cx="202680" cy="202680"/>
            </a:xfrm>
            <a:prstGeom prst="ellipse">
              <a:avLst/>
            </a:prstGeom>
            <a:solidFill>
              <a:srgbClr val="f8ba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3" name="CustomShape 23"/>
            <p:cNvSpPr/>
            <p:nvPr/>
          </p:nvSpPr>
          <p:spPr>
            <a:xfrm>
              <a:off x="8868600" y="5671800"/>
              <a:ext cx="202680" cy="202680"/>
            </a:xfrm>
            <a:prstGeom prst="ellipse">
              <a:avLst/>
            </a:prstGeom>
            <a:solidFill>
              <a:srgbClr val="f8ba00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4" name="CustomShape 24"/>
            <p:cNvSpPr/>
            <p:nvPr/>
          </p:nvSpPr>
          <p:spPr>
            <a:xfrm>
              <a:off x="11179800" y="5925960"/>
              <a:ext cx="202680" cy="202680"/>
            </a:xfrm>
            <a:prstGeom prst="ellipse">
              <a:avLst/>
            </a:prstGeom>
            <a:solidFill>
              <a:srgbClr val="ee220c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5" name="CustomShape 25"/>
            <p:cNvSpPr/>
            <p:nvPr/>
          </p:nvSpPr>
          <p:spPr>
            <a:xfrm>
              <a:off x="10481400" y="5919480"/>
              <a:ext cx="202680" cy="202680"/>
            </a:xfrm>
            <a:prstGeom prst="ellipse">
              <a:avLst/>
            </a:prstGeom>
            <a:solidFill>
              <a:srgbClr val="ee220c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6" name="CustomShape 26"/>
            <p:cNvSpPr/>
            <p:nvPr/>
          </p:nvSpPr>
          <p:spPr>
            <a:xfrm>
              <a:off x="10608480" y="5202000"/>
              <a:ext cx="202680" cy="202680"/>
            </a:xfrm>
            <a:prstGeom prst="ellipse">
              <a:avLst/>
            </a:prstGeom>
            <a:solidFill>
              <a:srgbClr val="ee220c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7" name="CustomShape 27"/>
            <p:cNvSpPr/>
            <p:nvPr/>
          </p:nvSpPr>
          <p:spPr>
            <a:xfrm>
              <a:off x="10837080" y="5455800"/>
              <a:ext cx="202680" cy="202680"/>
            </a:xfrm>
            <a:prstGeom prst="ellipse">
              <a:avLst/>
            </a:prstGeom>
            <a:solidFill>
              <a:srgbClr val="ee220c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8" name="CustomShape 28"/>
            <p:cNvSpPr/>
            <p:nvPr/>
          </p:nvSpPr>
          <p:spPr>
            <a:xfrm>
              <a:off x="11281680" y="5087520"/>
              <a:ext cx="202680" cy="202680"/>
            </a:xfrm>
            <a:prstGeom prst="ellipse">
              <a:avLst/>
            </a:prstGeom>
            <a:solidFill>
              <a:srgbClr val="ee220c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9" name="CustomShape 29"/>
            <p:cNvSpPr/>
            <p:nvPr/>
          </p:nvSpPr>
          <p:spPr>
            <a:xfrm>
              <a:off x="11472120" y="5557320"/>
              <a:ext cx="202680" cy="202680"/>
            </a:xfrm>
            <a:prstGeom prst="ellipse">
              <a:avLst/>
            </a:prstGeom>
            <a:solidFill>
              <a:srgbClr val="ee220c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0" name="CustomShape 30"/>
            <p:cNvSpPr/>
            <p:nvPr/>
          </p:nvSpPr>
          <p:spPr>
            <a:xfrm>
              <a:off x="10926000" y="4732200"/>
              <a:ext cx="202680" cy="202680"/>
            </a:xfrm>
            <a:prstGeom prst="ellipse">
              <a:avLst/>
            </a:prstGeom>
            <a:solidFill>
              <a:srgbClr val="ee220c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1" name="CustomShape 31"/>
            <p:cNvSpPr/>
            <p:nvPr/>
          </p:nvSpPr>
          <p:spPr>
            <a:xfrm>
              <a:off x="11053080" y="4935240"/>
              <a:ext cx="202680" cy="202680"/>
            </a:xfrm>
            <a:prstGeom prst="ellipse">
              <a:avLst/>
            </a:prstGeom>
            <a:solidFill>
              <a:srgbClr val="ee220c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2" name="CustomShape 32"/>
            <p:cNvSpPr/>
            <p:nvPr/>
          </p:nvSpPr>
          <p:spPr>
            <a:xfrm>
              <a:off x="11789640" y="4516200"/>
              <a:ext cx="202680" cy="202680"/>
            </a:xfrm>
            <a:prstGeom prst="ellipse">
              <a:avLst/>
            </a:prstGeom>
            <a:solidFill>
              <a:srgbClr val="ee220c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3" name="CustomShape 33"/>
            <p:cNvSpPr/>
            <p:nvPr/>
          </p:nvSpPr>
          <p:spPr>
            <a:xfrm>
              <a:off x="9338400" y="699264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4" name="CustomShape 34"/>
            <p:cNvSpPr/>
            <p:nvPr/>
          </p:nvSpPr>
          <p:spPr>
            <a:xfrm>
              <a:off x="8868600" y="711972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5" name="CustomShape 35"/>
            <p:cNvSpPr/>
            <p:nvPr/>
          </p:nvSpPr>
          <p:spPr>
            <a:xfrm>
              <a:off x="8335080" y="690372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6" name="CustomShape 36"/>
            <p:cNvSpPr/>
            <p:nvPr/>
          </p:nvSpPr>
          <p:spPr>
            <a:xfrm>
              <a:off x="8398440" y="711972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7" name="CustomShape 37"/>
            <p:cNvSpPr/>
            <p:nvPr/>
          </p:nvSpPr>
          <p:spPr>
            <a:xfrm>
              <a:off x="8061480" y="651024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8" name="CustomShape 38"/>
            <p:cNvSpPr/>
            <p:nvPr/>
          </p:nvSpPr>
          <p:spPr>
            <a:xfrm>
              <a:off x="8398440" y="628164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9" name="CustomShape 39"/>
            <p:cNvSpPr/>
            <p:nvPr/>
          </p:nvSpPr>
          <p:spPr>
            <a:xfrm>
              <a:off x="8525520" y="659268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0" name="CustomShape 40"/>
            <p:cNvSpPr/>
            <p:nvPr/>
          </p:nvSpPr>
          <p:spPr>
            <a:xfrm>
              <a:off x="7947000" y="602100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1" name="CustomShape 41"/>
            <p:cNvSpPr/>
            <p:nvPr/>
          </p:nvSpPr>
          <p:spPr>
            <a:xfrm>
              <a:off x="8055720" y="677052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2" name="CustomShape 42"/>
            <p:cNvSpPr/>
            <p:nvPr/>
          </p:nvSpPr>
          <p:spPr>
            <a:xfrm>
              <a:off x="8709120" y="7437240"/>
              <a:ext cx="202680" cy="202680"/>
            </a:xfrm>
            <a:prstGeom prst="ellipse">
              <a:avLst/>
            </a:prstGeom>
            <a:solidFill>
              <a:srgbClr val="61d836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173" name="CustomShape 43"/>
          <p:cNvSpPr/>
          <p:nvPr/>
        </p:nvSpPr>
        <p:spPr>
          <a:xfrm>
            <a:off x="7853400" y="7986600"/>
            <a:ext cx="244188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Agrupamento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74" name="CustomShape 44"/>
          <p:cNvSpPr/>
          <p:nvPr/>
        </p:nvSpPr>
        <p:spPr>
          <a:xfrm rot="19030200">
            <a:off x="8902800" y="5359680"/>
            <a:ext cx="1262880" cy="1871640"/>
          </a:xfrm>
          <a:prstGeom prst="ellipse">
            <a:avLst/>
          </a:prstGeom>
          <a:solidFill>
            <a:srgbClr val="f8ba00">
              <a:alpha val="31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45"/>
          <p:cNvSpPr/>
          <p:nvPr/>
        </p:nvSpPr>
        <p:spPr>
          <a:xfrm rot="13473600">
            <a:off x="10596240" y="4198680"/>
            <a:ext cx="1417680" cy="2181960"/>
          </a:xfrm>
          <a:prstGeom prst="ellipse">
            <a:avLst/>
          </a:prstGeom>
          <a:solidFill>
            <a:srgbClr val="ee220c">
              <a:alpha val="3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46"/>
          <p:cNvSpPr/>
          <p:nvPr/>
        </p:nvSpPr>
        <p:spPr>
          <a:xfrm rot="19030200">
            <a:off x="7904880" y="5772600"/>
            <a:ext cx="1445400" cy="2146680"/>
          </a:xfrm>
          <a:prstGeom prst="ellipse">
            <a:avLst/>
          </a:prstGeom>
          <a:solidFill>
            <a:srgbClr val="61d836">
              <a:alpha val="3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47"/>
          <p:cNvSpPr/>
          <p:nvPr/>
        </p:nvSpPr>
        <p:spPr>
          <a:xfrm rot="4486200">
            <a:off x="7395480" y="4259160"/>
            <a:ext cx="1104120" cy="1563840"/>
          </a:xfrm>
          <a:prstGeom prst="ellipse">
            <a:avLst/>
          </a:prstGeom>
          <a:solidFill>
            <a:srgbClr val="00a2ff">
              <a:alpha val="3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48"/>
          <p:cNvSpPr/>
          <p:nvPr/>
        </p:nvSpPr>
        <p:spPr>
          <a:xfrm>
            <a:off x="8979120" y="4285080"/>
            <a:ext cx="190080" cy="190080"/>
          </a:xfrm>
          <a:prstGeom prst="ellipse">
            <a:avLst/>
          </a:prstGeom>
          <a:solidFill>
            <a:srgbClr val="0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9" name="Line Shape" descr="Line Shape"/>
          <p:cNvPicPr/>
          <p:nvPr/>
        </p:nvPicPr>
        <p:blipFill>
          <a:blip r:embed="rId1">
            <a:alphaModFix amt="90000"/>
          </a:blip>
          <a:stretch/>
        </p:blipFill>
        <p:spPr>
          <a:xfrm rot="18900000">
            <a:off x="8725680" y="2943000"/>
            <a:ext cx="1931400" cy="1173960"/>
          </a:xfrm>
          <a:prstGeom prst="rect">
            <a:avLst/>
          </a:prstGeom>
          <a:ln>
            <a:noFill/>
          </a:ln>
        </p:spPr>
      </p:pic>
      <p:sp>
        <p:nvSpPr>
          <p:cNvPr id="1180" name="CustomShape 49"/>
          <p:cNvSpPr/>
          <p:nvPr/>
        </p:nvSpPr>
        <p:spPr>
          <a:xfrm>
            <a:off x="10096920" y="3586680"/>
            <a:ext cx="190080" cy="190080"/>
          </a:xfrm>
          <a:prstGeom prst="ellipse">
            <a:avLst/>
          </a:prstGeom>
          <a:solidFill>
            <a:srgbClr val="00a2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50"/>
          <p:cNvSpPr/>
          <p:nvPr/>
        </p:nvSpPr>
        <p:spPr>
          <a:xfrm>
            <a:off x="10344600" y="3586680"/>
            <a:ext cx="190080" cy="190080"/>
          </a:xfrm>
          <a:prstGeom prst="ellipse">
            <a:avLst/>
          </a:prstGeom>
          <a:solidFill>
            <a:srgbClr val="ee220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2" name="CustomShape 51"/>
          <p:cNvSpPr/>
          <p:nvPr/>
        </p:nvSpPr>
        <p:spPr>
          <a:xfrm>
            <a:off x="10592280" y="3586680"/>
            <a:ext cx="190080" cy="190080"/>
          </a:xfrm>
          <a:prstGeom prst="ellipse">
            <a:avLst/>
          </a:prstGeom>
          <a:solidFill>
            <a:srgbClr val="f8ba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CustomShape 52"/>
          <p:cNvSpPr/>
          <p:nvPr/>
        </p:nvSpPr>
        <p:spPr>
          <a:xfrm>
            <a:off x="11595960" y="3586680"/>
            <a:ext cx="190080" cy="190080"/>
          </a:xfrm>
          <a:prstGeom prst="ellipse">
            <a:avLst/>
          </a:prstGeom>
          <a:solidFill>
            <a:srgbClr val="ef5fa7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CustomShape 53"/>
          <p:cNvSpPr/>
          <p:nvPr/>
        </p:nvSpPr>
        <p:spPr>
          <a:xfrm>
            <a:off x="10709280" y="3448440"/>
            <a:ext cx="21708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,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85" name="CustomShape 54"/>
          <p:cNvSpPr/>
          <p:nvPr/>
        </p:nvSpPr>
        <p:spPr>
          <a:xfrm>
            <a:off x="10846440" y="3586680"/>
            <a:ext cx="190080" cy="190080"/>
          </a:xfrm>
          <a:prstGeom prst="ellipse">
            <a:avLst/>
          </a:prstGeom>
          <a:solidFill>
            <a:srgbClr val="61d83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6" name="CustomShape 55"/>
          <p:cNvSpPr/>
          <p:nvPr/>
        </p:nvSpPr>
        <p:spPr>
          <a:xfrm>
            <a:off x="11739600" y="3435840"/>
            <a:ext cx="279360" cy="466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?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187" name="Image" descr="Image"/>
          <p:cNvPicPr/>
          <p:nvPr/>
        </p:nvPicPr>
        <p:blipFill>
          <a:blip r:embed="rId2"/>
          <a:stretch/>
        </p:blipFill>
        <p:spPr>
          <a:xfrm>
            <a:off x="1520640" y="3326400"/>
            <a:ext cx="4507200" cy="4408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Exemplos são recompensas por ações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“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Planejamento sem modelo”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8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190" name="image15.png" descr="image15.png"/>
          <p:cNvPicPr/>
          <p:nvPr/>
        </p:nvPicPr>
        <p:blipFill>
          <a:blip r:embed="rId1"/>
          <a:stretch/>
        </p:blipFill>
        <p:spPr>
          <a:xfrm>
            <a:off x="1244880" y="4648680"/>
            <a:ext cx="4769640" cy="3580200"/>
          </a:xfrm>
          <a:prstGeom prst="rect">
            <a:avLst/>
          </a:prstGeom>
          <a:ln w="12600">
            <a:noFill/>
          </a:ln>
        </p:spPr>
      </p:pic>
      <p:pic>
        <p:nvPicPr>
          <p:cNvPr id="1191" name="image14.png" descr="image14.png"/>
          <p:cNvPicPr/>
          <p:nvPr/>
        </p:nvPicPr>
        <p:blipFill>
          <a:blip r:embed="rId2"/>
          <a:stretch/>
        </p:blipFill>
        <p:spPr>
          <a:xfrm>
            <a:off x="7218360" y="5572800"/>
            <a:ext cx="4541400" cy="2361960"/>
          </a:xfrm>
          <a:prstGeom prst="rect">
            <a:avLst/>
          </a:prstGeom>
          <a:ln w="12600">
            <a:noFill/>
          </a:ln>
        </p:spPr>
      </p:pic>
      <p:sp>
        <p:nvSpPr>
          <p:cNvPr id="1192" name="CustomShape 3"/>
          <p:cNvSpPr/>
          <p:nvPr/>
        </p:nvSpPr>
        <p:spPr>
          <a:xfrm>
            <a:off x="2706480" y="8646480"/>
            <a:ext cx="18460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Planejamento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93" name="CustomShape 4"/>
          <p:cNvSpPr/>
          <p:nvPr/>
        </p:nvSpPr>
        <p:spPr>
          <a:xfrm>
            <a:off x="8598600" y="8646480"/>
            <a:ext cx="16923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Aprendizado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TextShape 1"/>
          <p:cNvSpPr txBox="1"/>
          <p:nvPr/>
        </p:nvSpPr>
        <p:spPr>
          <a:xfrm>
            <a:off x="406440" y="1905120"/>
            <a:ext cx="12191760" cy="75009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Ações: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clicar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fazer nada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Observações: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distância a canos próximos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Recompensas: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Ultrapassar cano: 1 ponto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Morrer: -1000 pontos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9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196" name="Image" descr="Image"/>
          <p:cNvPicPr/>
          <p:nvPr/>
        </p:nvPicPr>
        <p:blipFill>
          <a:blip r:embed="rId1"/>
          <a:stretch/>
        </p:blipFill>
        <p:spPr>
          <a:xfrm>
            <a:off x="8121960" y="2863800"/>
            <a:ext cx="3649320" cy="5556240"/>
          </a:xfrm>
          <a:prstGeom prst="rect">
            <a:avLst/>
          </a:prstGeom>
          <a:ln w="25560">
            <a:noFill/>
          </a:ln>
          <a:effectLst>
            <a:reflection algn="bl" blurRad="0" dir="5400000" dist="0" endA="0" endPos="40000" fadeDir="5400000" kx="0" ky="0" rotWithShape="0" stA="82330" stPos="0" sx="100000" sy="-100000"/>
          </a:effectLst>
        </p:spPr>
      </p:pic>
      <p:sp>
        <p:nvSpPr>
          <p:cNvPr id="1197" name="CustomShape 3"/>
          <p:cNvSpPr/>
          <p:nvPr/>
        </p:nvSpPr>
        <p:spPr>
          <a:xfrm>
            <a:off x="433080" y="1349280"/>
            <a:ext cx="11175480" cy="39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sp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34a5da"/>
                </a:solidFill>
                <a:latin typeface="DIN Alternate"/>
                <a:ea typeface="DIN Alternate"/>
              </a:rPr>
              <a:t>Flappy bird rl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99" name="CustomShape 2"/>
          <p:cNvSpPr/>
          <p:nvPr/>
        </p:nvSpPr>
        <p:spPr>
          <a:xfrm>
            <a:off x="3132720" y="8714160"/>
            <a:ext cx="67388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i="1" lang="pt-BR" sz="2000" spc="18" strike="noStrike">
                <a:solidFill>
                  <a:srgbClr val="5c5c5c"/>
                </a:solidFill>
                <a:latin typeface="Iowan Old Style"/>
                <a:ea typeface="Iowan Old Style"/>
              </a:rPr>
              <a:t>https://www.youtube.com/watch?v=xM62SpKAZHU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00" name="CustomShape 3"/>
          <p:cNvSpPr/>
          <p:nvPr/>
        </p:nvSpPr>
        <p:spPr>
          <a:xfrm>
            <a:off x="3497400" y="9259560"/>
            <a:ext cx="60094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1400"/>
              </a:spcBef>
            </a:pPr>
            <a:r>
              <a:rPr b="0" i="1" lang="pt-BR" sz="2000" spc="18" strike="noStrike">
                <a:solidFill>
                  <a:srgbClr val="5c5c5c"/>
                </a:solidFill>
                <a:latin typeface="Iowan Old Style"/>
                <a:ea typeface="Iowan Old Style"/>
              </a:rPr>
              <a:t>https://sarvagyavaish.github.io/FlappyBirdRL/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01" name="CustomShape 4"/>
          <p:cNvSpPr/>
          <p:nvPr/>
        </p:nvSpPr>
        <p:spPr>
          <a:xfrm>
            <a:off x="433080" y="1349280"/>
            <a:ext cx="11175480" cy="39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sp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34a5da"/>
                </a:solidFill>
                <a:latin typeface="DIN Alternate"/>
                <a:ea typeface="DIN Alternate"/>
              </a:rPr>
              <a:t>Flappy bird rl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1202" name="Picture 1" descr="flappy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06440" y="1743480"/>
            <a:ext cx="121917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91" dur="74240840" fill="hold"/>
                                        <p:tgtEl>
                                          <p:spTgt spid="1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n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z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204" name="Picture 1" descr="nature14236-sv2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438280" y="2310480"/>
            <a:ext cx="8127720" cy="6095520"/>
          </a:xfrm>
          <a:prstGeom prst="rect">
            <a:avLst/>
          </a:prstGeom>
          <a:ln>
            <a:noFill/>
          </a:ln>
        </p:spPr>
      </p:pic>
      <p:sp>
        <p:nvSpPr>
          <p:cNvPr id="1205" name="CustomShape 2"/>
          <p:cNvSpPr/>
          <p:nvPr/>
        </p:nvSpPr>
        <p:spPr>
          <a:xfrm>
            <a:off x="3343320" y="8432280"/>
            <a:ext cx="63176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https://www.youtube.com/watch?v=V1eYniJ0Rnk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06" name="CustomShape 3"/>
          <p:cNvSpPr/>
          <p:nvPr/>
        </p:nvSpPr>
        <p:spPr>
          <a:xfrm>
            <a:off x="406440" y="1402920"/>
            <a:ext cx="11175480" cy="39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sp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34a5da"/>
                </a:solidFill>
                <a:latin typeface="DIN Alternate"/>
                <a:ea typeface="DIN Alternate"/>
              </a:rPr>
              <a:t>google deep mind dQn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97" dur="72072072" fill="hold"/>
                                        <p:tgtEl>
                                          <p:spTgt spid="12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TextShape 1"/>
          <p:cNvSpPr txBox="1"/>
          <p:nvPr/>
        </p:nvSpPr>
        <p:spPr>
          <a:xfrm>
            <a:off x="406440" y="1905120"/>
            <a:ext cx="12191760" cy="7291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Processamento de linguagem natural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Etiquetamento morfossintático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Reconhecimento de entidades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Tradução automática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Sumarização de texto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Question answering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Análise de sentimentos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0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õ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209" name="Image" descr="Image"/>
          <p:cNvPicPr/>
          <p:nvPr/>
        </p:nvPicPr>
        <p:blipFill>
          <a:blip r:embed="rId1"/>
          <a:stretch/>
        </p:blipFill>
        <p:spPr>
          <a:xfrm>
            <a:off x="10219680" y="2946240"/>
            <a:ext cx="2388960" cy="2946960"/>
          </a:xfrm>
          <a:prstGeom prst="rect">
            <a:avLst/>
          </a:prstGeom>
          <a:ln w="12600">
            <a:noFill/>
          </a:ln>
        </p:spPr>
      </p:pic>
      <p:pic>
        <p:nvPicPr>
          <p:cNvPr id="1210" name="Image" descr="Image"/>
          <p:cNvPicPr/>
          <p:nvPr/>
        </p:nvPicPr>
        <p:blipFill>
          <a:blip r:embed="rId2"/>
          <a:stretch/>
        </p:blipFill>
        <p:spPr>
          <a:xfrm>
            <a:off x="6941880" y="4746600"/>
            <a:ext cx="2391840" cy="2114280"/>
          </a:xfrm>
          <a:prstGeom prst="rect">
            <a:avLst/>
          </a:prstGeom>
          <a:ln w="12600">
            <a:noFill/>
          </a:ln>
        </p:spPr>
      </p:pic>
      <p:pic>
        <p:nvPicPr>
          <p:cNvPr id="1211" name="Picture 3" descr="Picture 3"/>
          <p:cNvPicPr/>
          <p:nvPr/>
        </p:nvPicPr>
        <p:blipFill>
          <a:blip r:embed="rId3"/>
          <a:srcRect l="7120" t="21937" r="10979" b="50627"/>
          <a:stretch/>
        </p:blipFill>
        <p:spPr>
          <a:xfrm>
            <a:off x="6705720" y="7695000"/>
            <a:ext cx="2525040" cy="1235520"/>
          </a:xfrm>
          <a:prstGeom prst="rect">
            <a:avLst/>
          </a:prstGeom>
          <a:ln w="12600">
            <a:solidFill>
              <a:srgbClr val="000000"/>
            </a:solidFill>
            <a:miter/>
          </a:ln>
        </p:spPr>
      </p:pic>
      <p:pic>
        <p:nvPicPr>
          <p:cNvPr id="1212" name="Picture 5" descr="Picture 5"/>
          <p:cNvPicPr/>
          <p:nvPr/>
        </p:nvPicPr>
        <p:blipFill>
          <a:blip r:embed="rId4"/>
          <a:srcRect l="4760" t="14676" r="7296" b="52712"/>
          <a:stretch/>
        </p:blipFill>
        <p:spPr>
          <a:xfrm>
            <a:off x="9505800" y="7695000"/>
            <a:ext cx="2685600" cy="1239120"/>
          </a:xfrm>
          <a:prstGeom prst="rect">
            <a:avLst/>
          </a:prstGeom>
          <a:ln w="1260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8" dur="indefinite" restart="never" nodeType="tmRoot">
          <p:childTnLst>
            <p:seq>
              <p:cTn id="99" dur="indefinite" nodeType="mainSeq"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TextShape 1"/>
          <p:cNvSpPr txBox="1"/>
          <p:nvPr/>
        </p:nvSpPr>
        <p:spPr>
          <a:xfrm>
            <a:off x="406440" y="1905120"/>
            <a:ext cx="12191760" cy="7291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Visão computacional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Segmentação de cenas (ex. frente/fundo)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Reconhecimento de objetos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Interpretação semântica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Reconhecimento de rostos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1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õ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215" name="Picture 2" descr="Picture 2"/>
          <p:cNvPicPr/>
          <p:nvPr/>
        </p:nvPicPr>
        <p:blipFill>
          <a:blip r:embed="rId1"/>
          <a:stretch/>
        </p:blipFill>
        <p:spPr>
          <a:xfrm>
            <a:off x="10693440" y="1549440"/>
            <a:ext cx="1833480" cy="1447560"/>
          </a:xfrm>
          <a:prstGeom prst="rect">
            <a:avLst/>
          </a:prstGeom>
          <a:ln w="12600">
            <a:noFill/>
          </a:ln>
        </p:spPr>
      </p:pic>
      <p:pic>
        <p:nvPicPr>
          <p:cNvPr id="1216" name="Picture 4" descr="Picture 4"/>
          <p:cNvPicPr/>
          <p:nvPr/>
        </p:nvPicPr>
        <p:blipFill>
          <a:blip r:embed="rId2"/>
          <a:stretch/>
        </p:blipFill>
        <p:spPr>
          <a:xfrm>
            <a:off x="10693440" y="3073680"/>
            <a:ext cx="1828440" cy="1472400"/>
          </a:xfrm>
          <a:prstGeom prst="rect">
            <a:avLst/>
          </a:prstGeom>
          <a:ln w="12600">
            <a:noFill/>
          </a:ln>
        </p:spPr>
      </p:pic>
      <p:pic>
        <p:nvPicPr>
          <p:cNvPr id="1217" name="Picture 1" descr="Picture 1"/>
          <p:cNvPicPr/>
          <p:nvPr/>
        </p:nvPicPr>
        <p:blipFill>
          <a:blip r:embed="rId3"/>
          <a:stretch/>
        </p:blipFill>
        <p:spPr>
          <a:xfrm>
            <a:off x="4013280" y="6222960"/>
            <a:ext cx="8686440" cy="5299200"/>
          </a:xfrm>
          <a:prstGeom prst="rect">
            <a:avLst/>
          </a:prstGeom>
          <a:ln w="12600">
            <a:noFill/>
          </a:ln>
        </p:spPr>
      </p:pic>
      <p:sp>
        <p:nvSpPr>
          <p:cNvPr id="1218" name="CustomShape 3"/>
          <p:cNvSpPr/>
          <p:nvPr/>
        </p:nvSpPr>
        <p:spPr>
          <a:xfrm>
            <a:off x="2753280" y="10490040"/>
            <a:ext cx="46440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cat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TextShape 1"/>
          <p:cNvSpPr txBox="1"/>
          <p:nvPr/>
        </p:nvSpPr>
        <p:spPr>
          <a:xfrm>
            <a:off x="406440" y="1905120"/>
            <a:ext cx="12191760" cy="6233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5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Robótica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2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õ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221" name="Picture 1" descr="visualsegmentation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2084040" y="3318480"/>
            <a:ext cx="8836560" cy="4970520"/>
          </a:xfrm>
          <a:prstGeom prst="rect">
            <a:avLst/>
          </a:prstGeom>
          <a:ln>
            <a:noFill/>
          </a:ln>
        </p:spPr>
      </p:pic>
      <p:pic>
        <p:nvPicPr>
          <p:cNvPr id="1222" name="Picture 2" descr="Picture 2"/>
          <p:cNvPicPr/>
          <p:nvPr/>
        </p:nvPicPr>
        <p:blipFill>
          <a:blip r:embed="rId4"/>
          <a:stretch/>
        </p:blipFill>
        <p:spPr>
          <a:xfrm>
            <a:off x="10032840" y="343800"/>
            <a:ext cx="2590560" cy="1626120"/>
          </a:xfrm>
          <a:prstGeom prst="rect">
            <a:avLst/>
          </a:prstGeom>
          <a:ln w="12600">
            <a:noFill/>
          </a:ln>
        </p:spPr>
      </p:pic>
      <p:pic>
        <p:nvPicPr>
          <p:cNvPr id="1223" name="Picture 4" descr="Picture 4"/>
          <p:cNvPicPr/>
          <p:nvPr/>
        </p:nvPicPr>
        <p:blipFill>
          <a:blip r:embed="rId5"/>
          <a:stretch/>
        </p:blipFill>
        <p:spPr>
          <a:xfrm>
            <a:off x="6640200" y="357120"/>
            <a:ext cx="3189240" cy="15998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12" dur="135070000" fill="hold"/>
                                        <p:tgtEl>
                                          <p:spTgt spid="12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dilbertAI.png" descr="dilbertAI.png"/>
          <p:cNvPicPr/>
          <p:nvPr/>
        </p:nvPicPr>
        <p:blipFill>
          <a:blip r:embed="rId1"/>
          <a:stretch/>
        </p:blipFill>
        <p:spPr>
          <a:xfrm>
            <a:off x="787320" y="3181320"/>
            <a:ext cx="11429640" cy="3555720"/>
          </a:xfrm>
          <a:prstGeom prst="rect">
            <a:avLst/>
          </a:prstGeom>
          <a:ln w="12600">
            <a:noFill/>
          </a:ln>
        </p:spPr>
      </p:pic>
      <p:sp>
        <p:nvSpPr>
          <p:cNvPr id="515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b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d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r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t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f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Robótica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2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p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l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a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ç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õ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e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226" name="Picture 1" descr="5pile_200x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778040" y="3022560"/>
            <a:ext cx="9448560" cy="5216760"/>
          </a:xfrm>
          <a:prstGeom prst="rect">
            <a:avLst/>
          </a:prstGeom>
          <a:ln>
            <a:noFill/>
          </a:ln>
        </p:spPr>
      </p:pic>
      <p:pic>
        <p:nvPicPr>
          <p:cNvPr id="1227" name="Picture 5" descr="Picture 5"/>
          <p:cNvPicPr/>
          <p:nvPr/>
        </p:nvPicPr>
        <p:blipFill>
          <a:blip r:embed="rId4"/>
          <a:stretch/>
        </p:blipFill>
        <p:spPr>
          <a:xfrm>
            <a:off x="10367280" y="139680"/>
            <a:ext cx="2367000" cy="2391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18" dur="26819" fill="hold"/>
                                        <p:tgtEl>
                                          <p:spTgt spid="1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2" dur="1000" fill="hold"/>
                                        <p:tgtEl>
                                          <p:spTgt spid="12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Picture 1" descr="videoplayback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-1440" y="-21600"/>
            <a:ext cx="13007520" cy="979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2" dur="56818332" fill="hold"/>
                                        <p:tgtEl>
                                          <p:spTgt spid="5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Picture 1" descr="ITE_virtual_behaviors.mov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040" y="1221840"/>
            <a:ext cx="12994560" cy="730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8" dur="132759992" fill="hold"/>
                                        <p:tgtEl>
                                          <p:spTgt spid="5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Picture 1" descr="videoplayback-2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-5760" y="1216080"/>
            <a:ext cx="13015800" cy="7321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4" dur="5433333" fill="hold"/>
                                        <p:tgtEl>
                                          <p:spTgt spid="5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Application>LibreOffice/6.3.4.2$Linux_X86_64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2020-02-14T16:54:43Z</dcterms:modified>
  <cp:revision>2</cp:revision>
  <dc:subject/>
  <dc:title/>
</cp:coreProperties>
</file>